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2" r:id="rId2"/>
    <p:sldId id="360" r:id="rId3"/>
    <p:sldId id="298" r:id="rId4"/>
    <p:sldId id="344" r:id="rId5"/>
    <p:sldId id="306" r:id="rId6"/>
    <p:sldId id="339" r:id="rId7"/>
    <p:sldId id="340" r:id="rId8"/>
    <p:sldId id="341" r:id="rId9"/>
    <p:sldId id="342" r:id="rId10"/>
    <p:sldId id="353" r:id="rId11"/>
    <p:sldId id="355" r:id="rId12"/>
    <p:sldId id="343" r:id="rId13"/>
    <p:sldId id="345" r:id="rId14"/>
    <p:sldId id="346" r:id="rId15"/>
    <p:sldId id="348" r:id="rId16"/>
    <p:sldId id="347" r:id="rId17"/>
    <p:sldId id="359" r:id="rId18"/>
    <p:sldId id="358" r:id="rId19"/>
    <p:sldId id="349" r:id="rId20"/>
    <p:sldId id="354" r:id="rId21"/>
    <p:sldId id="351" r:id="rId22"/>
    <p:sldId id="356" r:id="rId23"/>
    <p:sldId id="357" r:id="rId24"/>
    <p:sldId id="352" r:id="rId25"/>
    <p:sldId id="305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6600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57" autoAdjust="0"/>
    <p:restoredTop sz="90929"/>
  </p:normalViewPr>
  <p:slideViewPr>
    <p:cSldViewPr snapToObjects="1">
      <p:cViewPr varScale="1">
        <p:scale>
          <a:sx n="101" d="100"/>
          <a:sy n="101" d="100"/>
        </p:scale>
        <p:origin x="-90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194ABBD-1A9B-478E-A32B-1ABFB2BC7D44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2560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2560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560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560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2560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AEF7BC-70D9-49FA-A499-488620D16C08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65B01-D9F0-478C-803D-A7A7EF4C247F}" type="slidenum">
              <a:rPr lang="fr-FR"/>
              <a:pPr/>
              <a:t>1</a:t>
            </a:fld>
            <a:endParaRPr lang="fr-FR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8DFE91-A3CD-4717-907F-6E289FED8CE8}" type="slidenum">
              <a:rPr lang="fr-FR"/>
              <a:pPr/>
              <a:t>10</a:t>
            </a:fld>
            <a:endParaRPr lang="fr-FR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ADE914-6735-4BBD-B8F8-93BD6637E9DD}" type="slidenum">
              <a:rPr lang="fr-FR"/>
              <a:pPr/>
              <a:t>11</a:t>
            </a:fld>
            <a:endParaRPr lang="fr-FR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EA068B-D105-4F23-9BBB-0B2E28FA15BB}" type="slidenum">
              <a:rPr lang="fr-FR"/>
              <a:pPr/>
              <a:t>12</a:t>
            </a:fld>
            <a:endParaRPr lang="fr-FR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5C3C2A-9F4D-4DF3-B9A9-3FF4354E06CB}" type="slidenum">
              <a:rPr lang="fr-FR"/>
              <a:pPr/>
              <a:t>13</a:t>
            </a:fld>
            <a:endParaRPr lang="fr-FR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A48700-17C2-451D-9D67-11044C1A4608}" type="slidenum">
              <a:rPr lang="fr-FR"/>
              <a:pPr/>
              <a:t>14</a:t>
            </a:fld>
            <a:endParaRPr lang="fr-FR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B90A6D-4A53-454E-BE70-CA58AAA66889}" type="slidenum">
              <a:rPr lang="fr-FR"/>
              <a:pPr/>
              <a:t>15</a:t>
            </a:fld>
            <a:endParaRPr lang="fr-FR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F62C54-F2DD-4A39-A20F-BEDB7858384F}" type="slidenum">
              <a:rPr lang="fr-FR"/>
              <a:pPr/>
              <a:t>16</a:t>
            </a:fld>
            <a:endParaRPr lang="fr-FR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1EDF87-2DFB-4266-A952-4C13B607EC9B}" type="slidenum">
              <a:rPr lang="fr-FR"/>
              <a:pPr/>
              <a:t>17</a:t>
            </a:fld>
            <a:endParaRPr lang="fr-FR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B90A6D-4A53-454E-BE70-CA58AAA66889}" type="slidenum">
              <a:rPr lang="fr-FR"/>
              <a:pPr/>
              <a:t>18</a:t>
            </a:fld>
            <a:endParaRPr lang="fr-FR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30C932-08B5-48FC-A259-3FE08B4FB86B}" type="slidenum">
              <a:rPr lang="fr-FR"/>
              <a:pPr/>
              <a:t>19</a:t>
            </a:fld>
            <a:endParaRPr lang="fr-FR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7F50E1-18E2-4558-BB09-6BAEF1DE77A2}" type="slidenum">
              <a:rPr lang="fr-FR"/>
              <a:pPr/>
              <a:t>2</a:t>
            </a:fld>
            <a:endParaRPr lang="fr-FR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A72D7A-2F20-4688-82C0-B93673D5BC9B}" type="slidenum">
              <a:rPr lang="fr-FR"/>
              <a:pPr/>
              <a:t>20</a:t>
            </a:fld>
            <a:endParaRPr lang="fr-FR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03A574-318A-4A0B-90B4-23369F84A3FB}" type="slidenum">
              <a:rPr lang="fr-FR"/>
              <a:pPr/>
              <a:t>21</a:t>
            </a:fld>
            <a:endParaRPr lang="fr-FR"/>
          </a:p>
        </p:txBody>
      </p:sp>
      <p:sp>
        <p:nvSpPr>
          <p:cNvPr id="2324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45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9AA717-E31A-4EFE-BE00-4B7291C932DE}" type="slidenum">
              <a:rPr lang="fr-FR"/>
              <a:pPr/>
              <a:t>22</a:t>
            </a:fld>
            <a:endParaRPr lang="fr-FR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DCEC5F-D576-41CC-88B5-4BE85EF74C69}" type="slidenum">
              <a:rPr lang="fr-FR"/>
              <a:pPr/>
              <a:t>23</a:t>
            </a:fld>
            <a:endParaRPr lang="fr-FR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B7B7A6-DB13-49D2-8CB3-C5CAACF46927}" type="slidenum">
              <a:rPr lang="fr-FR"/>
              <a:pPr/>
              <a:t>24</a:t>
            </a:fld>
            <a:endParaRPr lang="fr-FR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7EF1D6-6A7B-4345-86A3-0BEAB9D04C81}" type="slidenum">
              <a:rPr lang="fr-FR"/>
              <a:pPr/>
              <a:t>25</a:t>
            </a:fld>
            <a:endParaRPr lang="fr-FR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7F50E1-18E2-4558-BB09-6BAEF1DE77A2}" type="slidenum">
              <a:rPr lang="fr-FR"/>
              <a:pPr/>
              <a:t>3</a:t>
            </a:fld>
            <a:endParaRPr lang="fr-FR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F7671E-00A6-4A11-B136-5578F858EDC5}" type="slidenum">
              <a:rPr lang="fr-FR"/>
              <a:pPr/>
              <a:t>4</a:t>
            </a:fld>
            <a:endParaRPr lang="fr-FR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DBEC3E-5CF6-49FC-9E52-A219581DA683}" type="slidenum">
              <a:rPr lang="fr-FR"/>
              <a:pPr/>
              <a:t>5</a:t>
            </a:fld>
            <a:endParaRPr lang="fr-FR"/>
          </a:p>
        </p:txBody>
      </p:sp>
      <p:sp>
        <p:nvSpPr>
          <p:cNvPr id="1433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203D91-2172-43A2-A995-D0055AB5541D}" type="slidenum">
              <a:rPr lang="fr-FR"/>
              <a:pPr/>
              <a:t>6</a:t>
            </a:fld>
            <a:endParaRPr lang="fr-FR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60BC69-DF99-4F9F-8EBF-A92A48ACD755}" type="slidenum">
              <a:rPr lang="fr-FR"/>
              <a:pPr/>
              <a:t>7</a:t>
            </a:fld>
            <a:endParaRPr lang="fr-FR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7DF7AB-B462-4C69-B8CA-F32F017D137C}" type="slidenum">
              <a:rPr lang="fr-FR"/>
              <a:pPr/>
              <a:t>8</a:t>
            </a:fld>
            <a:endParaRPr lang="fr-FR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B230DA-45C9-4A60-B92F-3F45BC94FDB0}" type="slidenum">
              <a:rPr lang="fr-FR"/>
              <a:pPr/>
              <a:t>9</a:t>
            </a:fld>
            <a:endParaRPr lang="fr-FR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2DD04-642D-4062-A464-089F62D8B7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2BE32-CD42-4911-8723-0E0CB12E77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81424-7DA1-43F4-8623-037B9851B9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97086-8AD3-4BEF-AB2A-F60296F0AA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B1052-E575-4F55-9932-4B922BA3E0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EEB41-AC01-4D95-8505-0584F0CDF8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F1D92-C291-4B7A-886F-52E9B4088A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458F5-32BF-49F1-A6E7-29C6FD38AC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4518D4-F3D1-48C9-8E1D-90C6F05950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0C7E8-F8D6-4BD3-8AD8-88694D7328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32BDB-F2EC-4DF3-AC68-0A51C3B540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10F166C-D5B7-49E3-BA63-CC72E9CE27D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dppobservatory.net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b/North_season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b/North_season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upload.wikimedia.org/wikipedia/commons/8/8b/North_season.jpg" TargetMode="External"/><Relationship Id="rId4" Type="http://schemas.openxmlformats.org/officeDocument/2006/relationships/image" Target="../media/image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aa.usno.navy.mil/data/docs/JulianDate.php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ics.sfasu.edu/astro/javascript/hjd.htm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C:\Album Canon\2004\Dome erection\Septembre\100-0063_I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7150"/>
            <a:ext cx="9296400" cy="7031038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28600"/>
            <a:ext cx="8915400" cy="1143000"/>
          </a:xfrm>
        </p:spPr>
        <p:txBody>
          <a:bodyPr/>
          <a:lstStyle/>
          <a:p>
            <a:r>
              <a:rPr lang="fr-FR">
                <a:solidFill>
                  <a:schemeClr val="hlink"/>
                </a:solidFill>
                <a:latin typeface="Arial" charset="0"/>
                <a:cs typeface="Arial" charset="0"/>
              </a:rPr>
              <a:t>Coordonnées célestes</a:t>
            </a:r>
            <a:r>
              <a:rPr lang="fr-FR"/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4800600"/>
            <a:ext cx="6400800" cy="1752600"/>
          </a:xfrm>
        </p:spPr>
        <p:txBody>
          <a:bodyPr/>
          <a:lstStyle/>
          <a:p>
            <a:pPr algn="r"/>
            <a:r>
              <a:rPr lang="fr-FR" dirty="0">
                <a:latin typeface="Arial" charset="0"/>
              </a:rPr>
              <a:t>Pierre de </a:t>
            </a:r>
            <a:r>
              <a:rPr lang="fr-FR" dirty="0" err="1">
                <a:latin typeface="Arial" charset="0"/>
              </a:rPr>
              <a:t>Ponthière</a:t>
            </a:r>
            <a:endParaRPr lang="fr-FR" dirty="0">
              <a:latin typeface="Arial" charset="0"/>
            </a:endParaRPr>
          </a:p>
          <a:p>
            <a:pPr algn="r"/>
            <a:r>
              <a:rPr lang="fr-FR" sz="1400" b="1" dirty="0">
                <a:latin typeface="Arial" charset="0"/>
              </a:rPr>
              <a:t>AAVSO </a:t>
            </a:r>
            <a:r>
              <a:rPr lang="fr-FR" sz="1400" b="1" dirty="0" err="1">
                <a:latin typeface="Arial" charset="0"/>
              </a:rPr>
              <a:t>member</a:t>
            </a:r>
            <a:r>
              <a:rPr lang="fr-FR" sz="1400" b="1" dirty="0">
                <a:latin typeface="Arial" charset="0"/>
              </a:rPr>
              <a:t> (DPP)</a:t>
            </a:r>
          </a:p>
          <a:p>
            <a:pPr algn="r"/>
            <a:r>
              <a:rPr lang="fr-FR" sz="1400" b="1" dirty="0">
                <a:latin typeface="Arial" charset="0"/>
              </a:rPr>
              <a:t>CBA </a:t>
            </a:r>
            <a:r>
              <a:rPr lang="fr-FR" sz="1400" b="1" dirty="0" err="1">
                <a:latin typeface="Arial" charset="0"/>
              </a:rPr>
              <a:t>Lesve</a:t>
            </a:r>
            <a:endParaRPr lang="fr-FR" sz="1400" b="1" dirty="0">
              <a:latin typeface="Arial" charset="0"/>
            </a:endParaRPr>
          </a:p>
          <a:p>
            <a:pPr algn="r"/>
            <a:r>
              <a:rPr lang="fr-FR" sz="2000" b="1" dirty="0">
                <a:solidFill>
                  <a:schemeClr val="accent2"/>
                </a:solidFill>
                <a:latin typeface="Arial" charset="0"/>
                <a:hlinkClick r:id="rId4"/>
              </a:rPr>
              <a:t>www.dppobservatory.net</a:t>
            </a:r>
            <a:r>
              <a:rPr lang="fr-FR" sz="1400" dirty="0">
                <a:latin typeface="Arial" charset="0"/>
              </a:rPr>
              <a:t> </a:t>
            </a:r>
          </a:p>
          <a:p>
            <a:pPr algn="r"/>
            <a:r>
              <a:rPr lang="fr-FR" sz="1400" dirty="0" smtClean="0">
                <a:latin typeface="Arial" charset="0"/>
              </a:rPr>
              <a:t>2014/10/05</a:t>
            </a:r>
            <a:endParaRPr lang="fr-FR" sz="1400" dirty="0">
              <a:latin typeface="Arial" charset="0"/>
            </a:endParaRPr>
          </a:p>
          <a:p>
            <a:pPr algn="r"/>
            <a:endParaRPr lang="fr-FR" sz="1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000">
                <a:latin typeface="Arial" charset="0"/>
              </a:rPr>
              <a:t>La Terre tourne dans le plan</a:t>
            </a:r>
            <a:r>
              <a:rPr lang="fr-FR" sz="4000">
                <a:latin typeface="Arial" charset="0"/>
              </a:rPr>
              <a:t> </a:t>
            </a:r>
            <a:r>
              <a:rPr lang="en-US" sz="4000">
                <a:latin typeface="Arial" charset="0"/>
              </a:rPr>
              <a:t>Ecliptique</a:t>
            </a:r>
            <a:r>
              <a:rPr lang="fr-FR">
                <a:latin typeface="Arial" charset="0"/>
              </a:rPr>
              <a:t/>
            </a:r>
            <a:br>
              <a:rPr lang="fr-FR">
                <a:latin typeface="Arial" charset="0"/>
              </a:rPr>
            </a:br>
            <a:endParaRPr lang="fr-FR" sz="2400">
              <a:latin typeface="Arial" charset="0"/>
            </a:endParaRP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4191000" cy="4114800"/>
          </a:xfrm>
        </p:spPr>
        <p:txBody>
          <a:bodyPr/>
          <a:lstStyle/>
          <a:p>
            <a:endParaRPr lang="fr-FR">
              <a:latin typeface="Arial" charset="0"/>
              <a:sym typeface="Wingdings" pitchFamily="2" charset="2"/>
            </a:endParaRPr>
          </a:p>
          <a:p>
            <a:pPr>
              <a:buFontTx/>
              <a:buNone/>
            </a:pPr>
            <a:r>
              <a:rPr lang="fr-FR" sz="2400">
                <a:latin typeface="Arial" charset="0"/>
                <a:sym typeface="Wingdings" pitchFamily="2" charset="2"/>
                <a:hlinkClick r:id="rId3"/>
              </a:rPr>
              <a:t> </a:t>
            </a:r>
            <a:endParaRPr lang="fr-FR" sz="2400">
              <a:latin typeface="Arial" charset="0"/>
              <a:sym typeface="Wingdings" pitchFamily="2" charset="2"/>
            </a:endParaRPr>
          </a:p>
          <a:p>
            <a:endParaRPr lang="fr-FR" sz="2400">
              <a:latin typeface="Arial" charset="0"/>
              <a:sym typeface="Wingdings" pitchFamily="2" charset="2"/>
            </a:endParaRPr>
          </a:p>
        </p:txBody>
      </p:sp>
      <p:sp>
        <p:nvSpPr>
          <p:cNvPr id="235524" name="Rectangle 4"/>
          <p:cNvSpPr>
            <a:spLocks noChangeArrowheads="1"/>
          </p:cNvSpPr>
          <p:nvPr/>
        </p:nvSpPr>
        <p:spPr bwMode="auto">
          <a:xfrm>
            <a:off x="2846388" y="2520950"/>
            <a:ext cx="9144000" cy="0"/>
          </a:xfrm>
          <a:prstGeom prst="rect">
            <a:avLst/>
          </a:prstGeom>
          <a:solidFill>
            <a:srgbClr val="FFEAB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235540" name="Picture 20" descr="Image:North seaso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</p:spPr>
      </p:pic>
      <p:sp>
        <p:nvSpPr>
          <p:cNvPr id="235543" name="Text Box 23"/>
          <p:cNvSpPr txBox="1">
            <a:spLocks noChangeArrowheads="1"/>
          </p:cNvSpPr>
          <p:nvPr/>
        </p:nvSpPr>
        <p:spPr bwMode="auto">
          <a:xfrm>
            <a:off x="228600" y="19812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Eté</a:t>
            </a:r>
            <a:endParaRPr lang="fr-FR"/>
          </a:p>
        </p:txBody>
      </p:sp>
      <p:sp>
        <p:nvSpPr>
          <p:cNvPr id="235544" name="Text Box 24"/>
          <p:cNvSpPr txBox="1">
            <a:spLocks noChangeArrowheads="1"/>
          </p:cNvSpPr>
          <p:nvPr/>
        </p:nvSpPr>
        <p:spPr bwMode="auto">
          <a:xfrm>
            <a:off x="7848600" y="32766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Hiver</a:t>
            </a:r>
            <a:endParaRPr lang="fr-FR"/>
          </a:p>
        </p:txBody>
      </p:sp>
      <p:sp>
        <p:nvSpPr>
          <p:cNvPr id="235545" name="Text Box 25"/>
          <p:cNvSpPr txBox="1">
            <a:spLocks noChangeArrowheads="1"/>
          </p:cNvSpPr>
          <p:nvPr/>
        </p:nvSpPr>
        <p:spPr bwMode="auto">
          <a:xfrm>
            <a:off x="6781800" y="19812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Printemps</a:t>
            </a:r>
            <a:endParaRPr lang="fr-FR"/>
          </a:p>
        </p:txBody>
      </p:sp>
      <p:sp>
        <p:nvSpPr>
          <p:cNvPr id="235546" name="Text Box 26"/>
          <p:cNvSpPr txBox="1">
            <a:spLocks noChangeArrowheads="1"/>
          </p:cNvSpPr>
          <p:nvPr/>
        </p:nvSpPr>
        <p:spPr bwMode="auto">
          <a:xfrm>
            <a:off x="3505200" y="5638800"/>
            <a:ext cx="449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L’axe de la Terre est </a:t>
            </a:r>
            <a:r>
              <a:rPr lang="en-US" sz="1800"/>
              <a:t>presque</a:t>
            </a:r>
            <a:r>
              <a:rPr lang="en-US"/>
              <a:t> toujours parallèle à lui même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fr-FR">
                <a:latin typeface="Arial" charset="0"/>
              </a:rPr>
              <a:t>Coordonnées </a:t>
            </a:r>
            <a:r>
              <a:rPr lang="en-US">
                <a:latin typeface="Arial" charset="0"/>
              </a:rPr>
              <a:t>Ecliptiques</a:t>
            </a:r>
            <a:r>
              <a:rPr lang="fr-FR">
                <a:latin typeface="Arial" charset="0"/>
              </a:rPr>
              <a:t/>
            </a:r>
            <a:br>
              <a:rPr lang="fr-FR">
                <a:latin typeface="Arial" charset="0"/>
              </a:rPr>
            </a:br>
            <a:endParaRPr lang="fr-FR" sz="2400">
              <a:latin typeface="Arial" charset="0"/>
            </a:endParaRPr>
          </a:p>
        </p:txBody>
      </p:sp>
      <p:sp>
        <p:nvSpPr>
          <p:cNvPr id="23961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4191000" cy="4114800"/>
          </a:xfrm>
        </p:spPr>
        <p:txBody>
          <a:bodyPr/>
          <a:lstStyle/>
          <a:p>
            <a:endParaRPr lang="fr-FR">
              <a:latin typeface="Arial" charset="0"/>
              <a:sym typeface="Wingdings" pitchFamily="2" charset="2"/>
            </a:endParaRPr>
          </a:p>
          <a:p>
            <a:pPr>
              <a:buFontTx/>
              <a:buNone/>
            </a:pPr>
            <a:r>
              <a:rPr lang="fr-FR" sz="2400">
                <a:latin typeface="Arial" charset="0"/>
                <a:sym typeface="Wingdings" pitchFamily="2" charset="2"/>
                <a:hlinkClick r:id="rId3"/>
              </a:rPr>
              <a:t> </a:t>
            </a:r>
            <a:endParaRPr lang="fr-FR" sz="2400">
              <a:latin typeface="Arial" charset="0"/>
              <a:sym typeface="Wingdings" pitchFamily="2" charset="2"/>
            </a:endParaRPr>
          </a:p>
          <a:p>
            <a:endParaRPr lang="fr-FR" sz="2400">
              <a:latin typeface="Arial" charset="0"/>
              <a:sym typeface="Wingdings" pitchFamily="2" charset="2"/>
            </a:endParaRPr>
          </a:p>
        </p:txBody>
      </p:sp>
      <p:sp>
        <p:nvSpPr>
          <p:cNvPr id="239620" name="Rectangle 1028"/>
          <p:cNvSpPr>
            <a:spLocks noChangeArrowheads="1"/>
          </p:cNvSpPr>
          <p:nvPr/>
        </p:nvSpPr>
        <p:spPr bwMode="auto">
          <a:xfrm>
            <a:off x="2846388" y="2520950"/>
            <a:ext cx="9144000" cy="0"/>
          </a:xfrm>
          <a:prstGeom prst="rect">
            <a:avLst/>
          </a:prstGeom>
          <a:solidFill>
            <a:srgbClr val="FFEAB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239621" name="Picture 1029" descr="Image:North seaso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</p:spPr>
      </p:pic>
      <p:sp>
        <p:nvSpPr>
          <p:cNvPr id="239622" name="Line 1030"/>
          <p:cNvSpPr>
            <a:spLocks noChangeShapeType="1"/>
          </p:cNvSpPr>
          <p:nvPr/>
        </p:nvSpPr>
        <p:spPr bwMode="auto">
          <a:xfrm flipH="1">
            <a:off x="533400" y="3810000"/>
            <a:ext cx="3810000" cy="1981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39623" name="Text Box 1031"/>
          <p:cNvSpPr txBox="1">
            <a:spLocks noChangeArrowheads="1"/>
          </p:cNvSpPr>
          <p:nvPr/>
        </p:nvSpPr>
        <p:spPr bwMode="auto">
          <a:xfrm>
            <a:off x="2286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Point Vernal</a:t>
            </a:r>
            <a:endParaRPr lang="fr-FR"/>
          </a:p>
        </p:txBody>
      </p:sp>
      <p:sp>
        <p:nvSpPr>
          <p:cNvPr id="239624" name="Text Box 1032"/>
          <p:cNvSpPr txBox="1">
            <a:spLocks noChangeArrowheads="1"/>
          </p:cNvSpPr>
          <p:nvPr/>
        </p:nvSpPr>
        <p:spPr bwMode="auto">
          <a:xfrm>
            <a:off x="228600" y="19812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Eté</a:t>
            </a:r>
            <a:endParaRPr lang="fr-FR"/>
          </a:p>
        </p:txBody>
      </p:sp>
      <p:sp>
        <p:nvSpPr>
          <p:cNvPr id="239625" name="Text Box 1033"/>
          <p:cNvSpPr txBox="1">
            <a:spLocks noChangeArrowheads="1"/>
          </p:cNvSpPr>
          <p:nvPr/>
        </p:nvSpPr>
        <p:spPr bwMode="auto">
          <a:xfrm>
            <a:off x="7848600" y="32766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Hiver</a:t>
            </a:r>
            <a:endParaRPr lang="fr-FR"/>
          </a:p>
        </p:txBody>
      </p:sp>
      <p:sp>
        <p:nvSpPr>
          <p:cNvPr id="239626" name="Text Box 1034"/>
          <p:cNvSpPr txBox="1">
            <a:spLocks noChangeArrowheads="1"/>
          </p:cNvSpPr>
          <p:nvPr/>
        </p:nvSpPr>
        <p:spPr bwMode="auto">
          <a:xfrm>
            <a:off x="6781800" y="19812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Printemps</a:t>
            </a:r>
            <a:endParaRPr lang="fr-FR"/>
          </a:p>
        </p:txBody>
      </p:sp>
      <p:sp>
        <p:nvSpPr>
          <p:cNvPr id="239627" name="Text Box 1035"/>
          <p:cNvSpPr txBox="1">
            <a:spLocks noChangeArrowheads="1"/>
          </p:cNvSpPr>
          <p:nvPr/>
        </p:nvSpPr>
        <p:spPr bwMode="auto">
          <a:xfrm>
            <a:off x="3505200" y="5638800"/>
            <a:ext cx="449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Au printemps le Soleil se trouve au Point Vernal</a:t>
            </a:r>
            <a:endParaRPr lang="fr-FR"/>
          </a:p>
        </p:txBody>
      </p:sp>
      <p:sp>
        <p:nvSpPr>
          <p:cNvPr id="239628" name="Line 1036"/>
          <p:cNvSpPr>
            <a:spLocks noChangeShapeType="1"/>
          </p:cNvSpPr>
          <p:nvPr/>
        </p:nvSpPr>
        <p:spPr bwMode="auto">
          <a:xfrm flipV="1">
            <a:off x="4343400" y="1676400"/>
            <a:ext cx="0" cy="2133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fr-FR">
                <a:latin typeface="Arial" charset="0"/>
              </a:rPr>
              <a:t>Coordonnées Ecliptiques</a:t>
            </a:r>
            <a:br>
              <a:rPr lang="fr-FR">
                <a:latin typeface="Arial" charset="0"/>
              </a:rPr>
            </a:br>
            <a:r>
              <a:rPr lang="fr-FR" sz="2400">
                <a:latin typeface="Arial" charset="0"/>
              </a:rPr>
              <a:t>(Coordonnées polaires)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5638800" cy="4950296"/>
          </a:xfrm>
        </p:spPr>
        <p:txBody>
          <a:bodyPr/>
          <a:lstStyle/>
          <a:p>
            <a:r>
              <a:rPr lang="fr-FR" sz="1800" dirty="0">
                <a:latin typeface="Arial" charset="0"/>
                <a:sym typeface="Wingdings" pitchFamily="2" charset="2"/>
              </a:rPr>
              <a:t>Plan de la </a:t>
            </a:r>
            <a:r>
              <a:rPr lang="fr-FR" sz="1800" dirty="0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trajectoire</a:t>
            </a:r>
            <a:r>
              <a:rPr lang="fr-FR" sz="1800" dirty="0">
                <a:latin typeface="Arial" charset="0"/>
                <a:sym typeface="Wingdings" pitchFamily="2" charset="2"/>
              </a:rPr>
              <a:t> de la Terre = écliptique</a:t>
            </a:r>
          </a:p>
          <a:p>
            <a:r>
              <a:rPr lang="fr-FR" sz="1800" dirty="0">
                <a:latin typeface="Arial" charset="0"/>
                <a:sym typeface="Wingdings" pitchFamily="2" charset="2"/>
              </a:rPr>
              <a:t>O = Soleil</a:t>
            </a:r>
          </a:p>
          <a:p>
            <a:r>
              <a:rPr lang="fr-FR" sz="1800" dirty="0">
                <a:latin typeface="Arial" charset="0"/>
                <a:sym typeface="Wingdings" pitchFamily="2" charset="2"/>
              </a:rPr>
              <a:t>Axe Z perpendiculaire à l’écliptique</a:t>
            </a:r>
          </a:p>
          <a:p>
            <a:r>
              <a:rPr lang="fr-FR" sz="1800" dirty="0">
                <a:solidFill>
                  <a:schemeClr val="hlink"/>
                </a:solidFill>
                <a:latin typeface="Arial" charset="0"/>
                <a:sym typeface="Wingdings" pitchFamily="2" charset="2"/>
              </a:rPr>
              <a:t>Longitude écliptique</a:t>
            </a:r>
            <a:r>
              <a:rPr lang="fr-FR" sz="1800" dirty="0">
                <a:latin typeface="Arial" charset="0"/>
                <a:sym typeface="Wingdings" pitchFamily="2" charset="2"/>
              </a:rPr>
              <a:t> comptée dans le sens </a:t>
            </a:r>
            <a:br>
              <a:rPr lang="fr-FR" sz="1800" dirty="0">
                <a:latin typeface="Arial" charset="0"/>
                <a:sym typeface="Wingdings" pitchFamily="2" charset="2"/>
              </a:rPr>
            </a:br>
            <a:r>
              <a:rPr lang="fr-FR" sz="1800" dirty="0">
                <a:latin typeface="Arial" charset="0"/>
                <a:sym typeface="Wingdings" pitchFamily="2" charset="2"/>
              </a:rPr>
              <a:t>anti-</a:t>
            </a:r>
            <a:r>
              <a:rPr lang="fr-FR" sz="1800" dirty="0" err="1">
                <a:latin typeface="Arial" charset="0"/>
                <a:sym typeface="Wingdings" pitchFamily="2" charset="2"/>
              </a:rPr>
              <a:t>horlogique</a:t>
            </a:r>
            <a:r>
              <a:rPr lang="fr-FR" sz="1800" dirty="0">
                <a:latin typeface="Arial" charset="0"/>
                <a:sym typeface="Wingdings" pitchFamily="2" charset="2"/>
              </a:rPr>
              <a:t> en degrés à partir du point </a:t>
            </a:r>
            <a:r>
              <a:rPr lang="en-US" sz="1800" dirty="0">
                <a:latin typeface="Arial" charset="0"/>
                <a:sym typeface="Wingdings" pitchFamily="2" charset="2"/>
              </a:rPr>
              <a:t>V</a:t>
            </a:r>
            <a:r>
              <a:rPr lang="fr-FR" sz="1800" dirty="0" err="1">
                <a:latin typeface="Arial" charset="0"/>
                <a:sym typeface="Wingdings" pitchFamily="2" charset="2"/>
              </a:rPr>
              <a:t>ernal</a:t>
            </a:r>
            <a:endParaRPr lang="fr-FR" sz="1800" dirty="0">
              <a:latin typeface="Arial" charset="0"/>
              <a:sym typeface="Wingdings" pitchFamily="2" charset="2"/>
            </a:endParaRPr>
          </a:p>
          <a:p>
            <a:r>
              <a:rPr lang="fr-FR" sz="1800" dirty="0">
                <a:solidFill>
                  <a:srgbClr val="00FF00"/>
                </a:solidFill>
                <a:latin typeface="Arial" charset="0"/>
                <a:sym typeface="Wingdings" pitchFamily="2" charset="2"/>
              </a:rPr>
              <a:t>Latitude écliptique </a:t>
            </a:r>
            <a:r>
              <a:rPr lang="fr-FR" sz="1800" dirty="0">
                <a:latin typeface="Arial" charset="0"/>
                <a:sym typeface="Wingdings" pitchFamily="2" charset="2"/>
              </a:rPr>
              <a:t>en degrés</a:t>
            </a:r>
          </a:p>
          <a:p>
            <a:r>
              <a:rPr lang="fr-FR" sz="1800" dirty="0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Utilité : calcul des positions des planètes (</a:t>
            </a:r>
            <a:r>
              <a:rPr lang="fr-FR" sz="1800" dirty="0" err="1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y.c</a:t>
            </a:r>
            <a:r>
              <a:rPr lang="fr-FR" sz="1800" dirty="0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 la Terre pour les saisons)</a:t>
            </a:r>
          </a:p>
          <a:p>
            <a:pPr>
              <a:buFontTx/>
              <a:buNone/>
            </a:pPr>
            <a:endParaRPr lang="fr-FR" sz="1800" dirty="0">
              <a:latin typeface="Arial" charset="0"/>
              <a:sym typeface="Wingdings" pitchFamily="2" charset="2"/>
            </a:endParaRPr>
          </a:p>
          <a:p>
            <a:endParaRPr lang="fr-FR" sz="2400" dirty="0">
              <a:latin typeface="Arial" charset="0"/>
              <a:sym typeface="Wingdings" pitchFamily="2" charset="2"/>
            </a:endParaRPr>
          </a:p>
          <a:p>
            <a:endParaRPr lang="fr-FR" dirty="0">
              <a:latin typeface="Arial" charset="0"/>
              <a:sym typeface="Wingdings" pitchFamily="2" charset="2"/>
            </a:endParaRPr>
          </a:p>
          <a:p>
            <a:endParaRPr lang="fr-FR" sz="2400" dirty="0">
              <a:latin typeface="Arial" charset="0"/>
              <a:sym typeface="Wingdings" pitchFamily="2" charset="2"/>
            </a:endParaRPr>
          </a:p>
          <a:p>
            <a:endParaRPr lang="fr-FR" sz="2400" dirty="0">
              <a:latin typeface="Arial" charset="0"/>
              <a:sym typeface="Wingdings" pitchFamily="2" charset="2"/>
            </a:endParaRPr>
          </a:p>
        </p:txBody>
      </p:sp>
      <p:sp>
        <p:nvSpPr>
          <p:cNvPr id="215044" name="Rectangle 4"/>
          <p:cNvSpPr>
            <a:spLocks noChangeArrowheads="1"/>
          </p:cNvSpPr>
          <p:nvPr/>
        </p:nvSpPr>
        <p:spPr bwMode="auto">
          <a:xfrm>
            <a:off x="2846388" y="2520950"/>
            <a:ext cx="9144000" cy="0"/>
          </a:xfrm>
          <a:prstGeom prst="rect">
            <a:avLst/>
          </a:prstGeom>
          <a:solidFill>
            <a:srgbClr val="FFEAB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15059" name="Oval 19"/>
          <p:cNvSpPr>
            <a:spLocks noChangeArrowheads="1"/>
          </p:cNvSpPr>
          <p:nvPr/>
        </p:nvSpPr>
        <p:spPr bwMode="auto">
          <a:xfrm>
            <a:off x="64770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061" name="Text Box 21"/>
          <p:cNvSpPr txBox="1">
            <a:spLocks noChangeArrowheads="1"/>
          </p:cNvSpPr>
          <p:nvPr/>
        </p:nvSpPr>
        <p:spPr bwMode="auto">
          <a:xfrm>
            <a:off x="4953000" y="4267200"/>
            <a:ext cx="152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1"/>
                </a:solidFill>
              </a:rPr>
              <a:t>Point Vernal</a:t>
            </a:r>
            <a:br>
              <a:rPr lang="en-US" sz="1600">
                <a:solidFill>
                  <a:schemeClr val="accent1"/>
                </a:solidFill>
              </a:rPr>
            </a:br>
            <a:endParaRPr lang="fr-FR" sz="1600">
              <a:solidFill>
                <a:schemeClr val="accent1"/>
              </a:solidFill>
            </a:endParaRPr>
          </a:p>
        </p:txBody>
      </p:sp>
      <p:sp>
        <p:nvSpPr>
          <p:cNvPr id="215063" name="Line 23"/>
          <p:cNvSpPr>
            <a:spLocks noChangeShapeType="1"/>
          </p:cNvSpPr>
          <p:nvPr/>
        </p:nvSpPr>
        <p:spPr bwMode="auto">
          <a:xfrm flipV="1">
            <a:off x="6553200" y="1600200"/>
            <a:ext cx="11430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15064" name="Line 24"/>
          <p:cNvSpPr>
            <a:spLocks noChangeShapeType="1"/>
          </p:cNvSpPr>
          <p:nvPr/>
        </p:nvSpPr>
        <p:spPr bwMode="auto">
          <a:xfrm>
            <a:off x="7696200" y="16764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15065" name="Line 25"/>
          <p:cNvSpPr>
            <a:spLocks noChangeShapeType="1"/>
          </p:cNvSpPr>
          <p:nvPr/>
        </p:nvSpPr>
        <p:spPr bwMode="auto">
          <a:xfrm flipV="1">
            <a:off x="6553200" y="3124200"/>
            <a:ext cx="1143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15066" name="Text Box 26"/>
          <p:cNvSpPr txBox="1">
            <a:spLocks noChangeArrowheads="1"/>
          </p:cNvSpPr>
          <p:nvPr/>
        </p:nvSpPr>
        <p:spPr bwMode="auto">
          <a:xfrm>
            <a:off x="7696200" y="1447800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Etoile</a:t>
            </a:r>
            <a:endParaRPr lang="fr-FR" sz="1600"/>
          </a:p>
        </p:txBody>
      </p:sp>
      <p:sp>
        <p:nvSpPr>
          <p:cNvPr id="215068" name="Line 28"/>
          <p:cNvSpPr>
            <a:spLocks noChangeShapeType="1"/>
          </p:cNvSpPr>
          <p:nvPr/>
        </p:nvSpPr>
        <p:spPr bwMode="auto">
          <a:xfrm flipH="1" flipV="1">
            <a:off x="7086600" y="2971800"/>
            <a:ext cx="457200" cy="304800"/>
          </a:xfrm>
          <a:prstGeom prst="line">
            <a:avLst/>
          </a:prstGeom>
          <a:noFill/>
          <a:ln w="1587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15077" name="Text Box 37"/>
          <p:cNvSpPr txBox="1">
            <a:spLocks noChangeArrowheads="1"/>
          </p:cNvSpPr>
          <p:nvPr/>
        </p:nvSpPr>
        <p:spPr bwMode="auto">
          <a:xfrm>
            <a:off x="6019800" y="4876800"/>
            <a:ext cx="106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Terre</a:t>
            </a:r>
            <a:endParaRPr lang="fr-FR" sz="1600"/>
          </a:p>
        </p:txBody>
      </p:sp>
      <p:sp>
        <p:nvSpPr>
          <p:cNvPr id="215078" name="Text Box 38"/>
          <p:cNvSpPr txBox="1">
            <a:spLocks noChangeArrowheads="1"/>
          </p:cNvSpPr>
          <p:nvPr/>
        </p:nvSpPr>
        <p:spPr bwMode="auto">
          <a:xfrm>
            <a:off x="5867400" y="3733800"/>
            <a:ext cx="99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Soleil</a:t>
            </a:r>
            <a:endParaRPr lang="fr-FR" sz="1600"/>
          </a:p>
        </p:txBody>
      </p:sp>
      <p:sp>
        <p:nvSpPr>
          <p:cNvPr id="215079" name="Line 39"/>
          <p:cNvSpPr>
            <a:spLocks noChangeShapeType="1"/>
          </p:cNvSpPr>
          <p:nvPr/>
        </p:nvSpPr>
        <p:spPr bwMode="auto">
          <a:xfrm flipV="1">
            <a:off x="7315200" y="4495800"/>
            <a:ext cx="68580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15058" name="Oval 18"/>
          <p:cNvSpPr>
            <a:spLocks noChangeArrowheads="1"/>
          </p:cNvSpPr>
          <p:nvPr/>
        </p:nvSpPr>
        <p:spPr bwMode="auto">
          <a:xfrm>
            <a:off x="4953000" y="3200400"/>
            <a:ext cx="3124200" cy="1752600"/>
          </a:xfrm>
          <a:prstGeom prst="ellips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060" name="Line 20"/>
          <p:cNvSpPr>
            <a:spLocks noChangeShapeType="1"/>
          </p:cNvSpPr>
          <p:nvPr/>
        </p:nvSpPr>
        <p:spPr bwMode="auto">
          <a:xfrm flipH="1">
            <a:off x="4953000" y="4038600"/>
            <a:ext cx="1600200" cy="596900"/>
          </a:xfrm>
          <a:prstGeom prst="line">
            <a:avLst/>
          </a:prstGeom>
          <a:noFill/>
          <a:ln w="158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15062" name="Line 22"/>
          <p:cNvSpPr>
            <a:spLocks noChangeShapeType="1"/>
          </p:cNvSpPr>
          <p:nvPr/>
        </p:nvSpPr>
        <p:spPr bwMode="auto">
          <a:xfrm flipV="1">
            <a:off x="6553200" y="20574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15076" name="Oval 36"/>
          <p:cNvSpPr>
            <a:spLocks noChangeArrowheads="1"/>
          </p:cNvSpPr>
          <p:nvPr/>
        </p:nvSpPr>
        <p:spPr bwMode="auto">
          <a:xfrm>
            <a:off x="7086600" y="47244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084" name="Freeform 44"/>
          <p:cNvSpPr>
            <a:spLocks/>
          </p:cNvSpPr>
          <p:nvPr/>
        </p:nvSpPr>
        <p:spPr bwMode="auto">
          <a:xfrm>
            <a:off x="6096000" y="3733800"/>
            <a:ext cx="838200" cy="685800"/>
          </a:xfrm>
          <a:custGeom>
            <a:avLst/>
            <a:gdLst/>
            <a:ahLst/>
            <a:cxnLst>
              <a:cxn ang="0">
                <a:pos x="0" y="336"/>
              </a:cxn>
              <a:cxn ang="0">
                <a:pos x="384" y="432"/>
              </a:cxn>
              <a:cxn ang="0">
                <a:pos x="624" y="336"/>
              </a:cxn>
              <a:cxn ang="0">
                <a:pos x="720" y="0"/>
              </a:cxn>
            </a:cxnLst>
            <a:rect l="0" t="0" r="r" b="b"/>
            <a:pathLst>
              <a:path w="720" h="432">
                <a:moveTo>
                  <a:pt x="0" y="336"/>
                </a:moveTo>
                <a:cubicBezTo>
                  <a:pt x="140" y="384"/>
                  <a:pt x="280" y="432"/>
                  <a:pt x="384" y="432"/>
                </a:cubicBezTo>
                <a:cubicBezTo>
                  <a:pt x="488" y="432"/>
                  <a:pt x="568" y="408"/>
                  <a:pt x="624" y="336"/>
                </a:cubicBezTo>
                <a:cubicBezTo>
                  <a:pt x="680" y="264"/>
                  <a:pt x="704" y="56"/>
                  <a:pt x="720" y="0"/>
                </a:cubicBezTo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2267744" y="4783723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Constellation du Poisson </a:t>
            </a:r>
            <a:endParaRPr lang="en-GB" sz="16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4098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fr-FR">
                <a:latin typeface="Arial" charset="0"/>
              </a:rPr>
              <a:t>Coordonnées équatoriales</a:t>
            </a:r>
            <a:endParaRPr lang="fr-FR" sz="2400">
              <a:latin typeface="Arial" charset="0"/>
            </a:endParaRPr>
          </a:p>
        </p:txBody>
      </p:sp>
      <p:sp>
        <p:nvSpPr>
          <p:cNvPr id="219139" name="Rectangle 4099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5105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1800">
                <a:latin typeface="Arial" charset="0"/>
                <a:sym typeface="Wingdings" pitchFamily="2" charset="2"/>
              </a:rPr>
              <a:t>Plan de l’Equateur</a:t>
            </a:r>
          </a:p>
          <a:p>
            <a:pPr>
              <a:lnSpc>
                <a:spcPct val="90000"/>
              </a:lnSpc>
            </a:pPr>
            <a:r>
              <a:rPr lang="fr-FR" sz="1800">
                <a:latin typeface="Arial" charset="0"/>
                <a:sym typeface="Wingdings" pitchFamily="2" charset="2"/>
              </a:rPr>
              <a:t>O = centre de la Terre ou votre position</a:t>
            </a:r>
          </a:p>
          <a:p>
            <a:pPr>
              <a:lnSpc>
                <a:spcPct val="90000"/>
              </a:lnSpc>
            </a:pPr>
            <a:r>
              <a:rPr lang="fr-FR" sz="1800">
                <a:latin typeface="Arial" charset="0"/>
                <a:sym typeface="Wingdings" pitchFamily="2" charset="2"/>
              </a:rPr>
              <a:t>Axe Z = Pôle Nord</a:t>
            </a:r>
          </a:p>
          <a:p>
            <a:pPr>
              <a:lnSpc>
                <a:spcPct val="90000"/>
              </a:lnSpc>
            </a:pPr>
            <a:r>
              <a:rPr lang="fr-FR" sz="1800">
                <a:latin typeface="Arial" charset="0"/>
                <a:sym typeface="Wingdings" pitchFamily="2" charset="2"/>
              </a:rPr>
              <a:t>donc similaire aux coordonnées géographiques (latitude, longitude)</a:t>
            </a:r>
          </a:p>
          <a:p>
            <a:pPr>
              <a:lnSpc>
                <a:spcPct val="90000"/>
              </a:lnSpc>
            </a:pPr>
            <a:r>
              <a:rPr lang="fr-FR" sz="1800">
                <a:solidFill>
                  <a:schemeClr val="hlink"/>
                </a:solidFill>
                <a:latin typeface="Arial" charset="0"/>
                <a:sym typeface="Wingdings" pitchFamily="2" charset="2"/>
              </a:rPr>
              <a:t>Ascension Droite</a:t>
            </a:r>
            <a:r>
              <a:rPr lang="fr-FR" sz="1800">
                <a:latin typeface="Arial" charset="0"/>
                <a:sym typeface="Wingdings" pitchFamily="2" charset="2"/>
              </a:rPr>
              <a:t> comptée dans le sens </a:t>
            </a:r>
            <a:br>
              <a:rPr lang="fr-FR" sz="1800">
                <a:latin typeface="Arial" charset="0"/>
                <a:sym typeface="Wingdings" pitchFamily="2" charset="2"/>
              </a:rPr>
            </a:br>
            <a:r>
              <a:rPr lang="fr-FR" sz="1800">
                <a:latin typeface="Arial" charset="0"/>
                <a:sym typeface="Wingdings" pitchFamily="2" charset="2"/>
              </a:rPr>
              <a:t>anti-horlogique (heures) à partir du point vernal. </a:t>
            </a:r>
            <a:endParaRPr lang="en-US" sz="1800">
              <a:latin typeface="Arial" charset="0"/>
              <a:sym typeface="Wingdings" pitchFamily="2" charset="2"/>
            </a:endParaRPr>
          </a:p>
          <a:p>
            <a:pPr lvl="1">
              <a:lnSpc>
                <a:spcPct val="90000"/>
              </a:lnSpc>
            </a:pPr>
            <a:r>
              <a:rPr lang="fr-FR" sz="1600">
                <a:latin typeface="Arial" charset="0"/>
                <a:sym typeface="Wingdings" pitchFamily="2" charset="2"/>
              </a:rPr>
              <a:t>Indépendante de la rotation de la Terre.</a:t>
            </a:r>
            <a:r>
              <a:rPr lang="en-US" sz="1600">
                <a:latin typeface="Arial" charset="0"/>
                <a:sym typeface="Wingdings" pitchFamily="2" charset="2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1600">
                <a:latin typeface="Arial" charset="0"/>
                <a:sym typeface="Wingdings" pitchFamily="2" charset="2"/>
              </a:rPr>
              <a:t>1 heure = 15 deg (24 x 15 = 360)</a:t>
            </a:r>
            <a:endParaRPr lang="fr-FR" sz="1600">
              <a:latin typeface="Arial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fr-FR" sz="1800">
                <a:solidFill>
                  <a:srgbClr val="00FF00"/>
                </a:solidFill>
                <a:latin typeface="Arial" charset="0"/>
                <a:sym typeface="Wingdings" pitchFamily="2" charset="2"/>
              </a:rPr>
              <a:t>Déclinaison </a:t>
            </a:r>
            <a:r>
              <a:rPr lang="fr-FR" sz="1800">
                <a:latin typeface="Arial" charset="0"/>
                <a:sym typeface="Wingdings" pitchFamily="2" charset="2"/>
              </a:rPr>
              <a:t>(degrés)</a:t>
            </a:r>
          </a:p>
          <a:p>
            <a:pPr>
              <a:lnSpc>
                <a:spcPct val="90000"/>
              </a:lnSpc>
            </a:pPr>
            <a:r>
              <a:rPr lang="fr-FR" sz="1800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Utilité : </a:t>
            </a:r>
          </a:p>
          <a:p>
            <a:pPr lvl="2">
              <a:lnSpc>
                <a:spcPct val="90000"/>
              </a:lnSpc>
            </a:pPr>
            <a:r>
              <a:rPr lang="fr-FR" sz="1400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Cartes / Catalogues du ciel</a:t>
            </a:r>
          </a:p>
          <a:p>
            <a:pPr lvl="2">
              <a:lnSpc>
                <a:spcPct val="90000"/>
              </a:lnSpc>
            </a:pPr>
            <a:r>
              <a:rPr lang="fr-FR" sz="1400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Montures équatoriales</a:t>
            </a:r>
            <a:endParaRPr lang="fr-FR" sz="1800">
              <a:solidFill>
                <a:schemeClr val="hlink"/>
              </a:solidFill>
              <a:latin typeface="Arial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fr-FR" sz="2400">
              <a:latin typeface="Arial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fr-FR" sz="2400">
              <a:latin typeface="Arial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fr-FR" sz="2400">
              <a:latin typeface="Arial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fr-FR">
              <a:latin typeface="Arial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fr-FR" sz="2400">
              <a:latin typeface="Arial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fr-FR" sz="2400">
              <a:latin typeface="Arial" charset="0"/>
              <a:sym typeface="Wingdings" pitchFamily="2" charset="2"/>
            </a:endParaRPr>
          </a:p>
        </p:txBody>
      </p:sp>
      <p:sp>
        <p:nvSpPr>
          <p:cNvPr id="219140" name="Rectangle 4100"/>
          <p:cNvSpPr>
            <a:spLocks noChangeArrowheads="1"/>
          </p:cNvSpPr>
          <p:nvPr/>
        </p:nvSpPr>
        <p:spPr bwMode="auto">
          <a:xfrm>
            <a:off x="2846388" y="2520950"/>
            <a:ext cx="9144000" cy="0"/>
          </a:xfrm>
          <a:prstGeom prst="rect">
            <a:avLst/>
          </a:prstGeom>
          <a:solidFill>
            <a:srgbClr val="FFEAB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219152" name="Picture 4112" descr="http://upload.wikimedia.org/wikipedia/commons/6/61/AxialTiltObliquit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733800"/>
            <a:ext cx="3886200" cy="3016250"/>
          </a:xfrm>
          <a:prstGeom prst="rect">
            <a:avLst/>
          </a:prstGeom>
          <a:noFill/>
        </p:spPr>
      </p:pic>
      <p:sp>
        <p:nvSpPr>
          <p:cNvPr id="219153" name="Oval 4113"/>
          <p:cNvSpPr>
            <a:spLocks noChangeArrowheads="1"/>
          </p:cNvSpPr>
          <p:nvPr/>
        </p:nvSpPr>
        <p:spPr bwMode="auto">
          <a:xfrm>
            <a:off x="5791200" y="1847850"/>
            <a:ext cx="2819400" cy="8445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9154" name="Oval 4114"/>
          <p:cNvSpPr>
            <a:spLocks noChangeArrowheads="1"/>
          </p:cNvSpPr>
          <p:nvPr/>
        </p:nvSpPr>
        <p:spPr bwMode="auto">
          <a:xfrm rot="1193848">
            <a:off x="5943600" y="1847850"/>
            <a:ext cx="2819400" cy="84455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9155" name="Line 4115"/>
          <p:cNvSpPr>
            <a:spLocks noChangeShapeType="1"/>
          </p:cNvSpPr>
          <p:nvPr/>
        </p:nvSpPr>
        <p:spPr bwMode="auto">
          <a:xfrm flipH="1">
            <a:off x="7086600" y="1447800"/>
            <a:ext cx="457200" cy="191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19156" name="Text Box 4116"/>
          <p:cNvSpPr txBox="1">
            <a:spLocks noChangeArrowheads="1"/>
          </p:cNvSpPr>
          <p:nvPr/>
        </p:nvSpPr>
        <p:spPr bwMode="auto">
          <a:xfrm>
            <a:off x="7315200" y="32004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Point Vernal</a:t>
            </a:r>
            <a:endParaRPr lang="fr-FR" sz="1800"/>
          </a:p>
        </p:txBody>
      </p:sp>
      <p:sp>
        <p:nvSpPr>
          <p:cNvPr id="219157" name="Line 4117"/>
          <p:cNvSpPr>
            <a:spLocks noChangeShapeType="1"/>
          </p:cNvSpPr>
          <p:nvPr/>
        </p:nvSpPr>
        <p:spPr bwMode="auto">
          <a:xfrm flipV="1">
            <a:off x="7315200" y="685800"/>
            <a:ext cx="990600" cy="15240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19158" name="Line 4118"/>
          <p:cNvSpPr>
            <a:spLocks noChangeShapeType="1"/>
          </p:cNvSpPr>
          <p:nvPr/>
        </p:nvSpPr>
        <p:spPr bwMode="auto">
          <a:xfrm flipV="1">
            <a:off x="7315200" y="1447800"/>
            <a:ext cx="1676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19159" name="Line 4119"/>
          <p:cNvSpPr>
            <a:spLocks noChangeShapeType="1"/>
          </p:cNvSpPr>
          <p:nvPr/>
        </p:nvSpPr>
        <p:spPr bwMode="auto">
          <a:xfrm flipH="1">
            <a:off x="8077200" y="1447800"/>
            <a:ext cx="914400" cy="141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19160" name="Line 4120"/>
          <p:cNvSpPr>
            <a:spLocks noChangeShapeType="1"/>
          </p:cNvSpPr>
          <p:nvPr/>
        </p:nvSpPr>
        <p:spPr bwMode="auto">
          <a:xfrm>
            <a:off x="7315200" y="217805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19161" name="Line 4121"/>
          <p:cNvSpPr>
            <a:spLocks noChangeShapeType="1"/>
          </p:cNvSpPr>
          <p:nvPr/>
        </p:nvSpPr>
        <p:spPr bwMode="auto">
          <a:xfrm>
            <a:off x="7315200" y="2520950"/>
            <a:ext cx="3810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19162" name="Line 4122"/>
          <p:cNvSpPr>
            <a:spLocks noChangeShapeType="1"/>
          </p:cNvSpPr>
          <p:nvPr/>
        </p:nvSpPr>
        <p:spPr bwMode="auto">
          <a:xfrm flipH="1" flipV="1">
            <a:off x="7696200" y="2057400"/>
            <a:ext cx="0" cy="46355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fr-FR">
                <a:latin typeface="Arial" charset="0"/>
              </a:rPr>
              <a:t>Mais où se trouve le point </a:t>
            </a:r>
            <a:r>
              <a:rPr lang="en-US">
                <a:latin typeface="Arial" charset="0"/>
              </a:rPr>
              <a:t>V</a:t>
            </a:r>
            <a:r>
              <a:rPr lang="fr-FR">
                <a:latin typeface="Arial" charset="0"/>
              </a:rPr>
              <a:t>ernal</a:t>
            </a:r>
            <a:r>
              <a:rPr lang="en-US">
                <a:latin typeface="Arial" charset="0"/>
              </a:rPr>
              <a:t> dans le ciel</a:t>
            </a:r>
            <a:endParaRPr lang="fr-FR" sz="2400">
              <a:latin typeface="Arial" charset="0"/>
            </a:endParaRP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5105400" cy="4114800"/>
          </a:xfrm>
        </p:spPr>
        <p:txBody>
          <a:bodyPr/>
          <a:lstStyle/>
          <a:p>
            <a:r>
              <a:rPr lang="fr-FR" sz="1800">
                <a:latin typeface="Arial" charset="0"/>
                <a:sym typeface="Wingdings" pitchFamily="2" charset="2"/>
              </a:rPr>
              <a:t>Plan de l’Equateur</a:t>
            </a:r>
          </a:p>
          <a:p>
            <a:r>
              <a:rPr lang="fr-FR" sz="1800">
                <a:latin typeface="Arial" charset="0"/>
                <a:sym typeface="Wingdings" pitchFamily="2" charset="2"/>
              </a:rPr>
              <a:t>O = centre de la Terre ou votre position</a:t>
            </a:r>
            <a:endParaRPr lang="en-US" sz="1800">
              <a:latin typeface="Arial" charset="0"/>
              <a:sym typeface="Wingdings" pitchFamily="2" charset="2"/>
            </a:endParaRPr>
          </a:p>
          <a:p>
            <a:r>
              <a:rPr lang="fr-FR" sz="1800">
                <a:latin typeface="Arial" charset="0"/>
                <a:sym typeface="Wingdings" pitchFamily="2" charset="2"/>
              </a:rPr>
              <a:t>Le point </a:t>
            </a:r>
            <a:r>
              <a:rPr lang="en-US" sz="1800">
                <a:latin typeface="Arial" charset="0"/>
                <a:sym typeface="Wingdings" pitchFamily="2" charset="2"/>
              </a:rPr>
              <a:t>V</a:t>
            </a:r>
            <a:r>
              <a:rPr lang="fr-FR" sz="1800">
                <a:latin typeface="Arial" charset="0"/>
                <a:sym typeface="Wingdings" pitchFamily="2" charset="2"/>
              </a:rPr>
              <a:t>ernal se trouve dans le plan équatorial</a:t>
            </a:r>
          </a:p>
          <a:p>
            <a:r>
              <a:rPr lang="fr-FR" sz="1800">
                <a:solidFill>
                  <a:schemeClr val="hlink"/>
                </a:solidFill>
                <a:latin typeface="Arial" charset="0"/>
                <a:sym typeface="Wingdings" pitchFamily="2" charset="2"/>
              </a:rPr>
              <a:t>Temps sidéral local = LST</a:t>
            </a:r>
            <a:r>
              <a:rPr lang="fr-FR" sz="1800">
                <a:latin typeface="Arial" charset="0"/>
                <a:sym typeface="Wingdings" pitchFamily="2" charset="2"/>
              </a:rPr>
              <a:t> = temps depuis le passage du point vernal par rapport au Sud</a:t>
            </a:r>
          </a:p>
          <a:p>
            <a:r>
              <a:rPr lang="fr-FR" sz="1800">
                <a:latin typeface="Arial" charset="0"/>
                <a:sym typeface="Wingdings" pitchFamily="2" charset="2"/>
              </a:rPr>
              <a:t>Le temps sidéral local se calcule en fonction de votre longitude et </a:t>
            </a:r>
            <a:r>
              <a:rPr lang="en-US" sz="1800">
                <a:latin typeface="Arial" charset="0"/>
                <a:sym typeface="Wingdings" pitchFamily="2" charset="2"/>
              </a:rPr>
              <a:t>la date et heure</a:t>
            </a:r>
            <a:r>
              <a:rPr lang="fr-FR" sz="1800">
                <a:latin typeface="Arial" charset="0"/>
                <a:sym typeface="Wingdings" pitchFamily="2" charset="2"/>
              </a:rPr>
              <a:t>.</a:t>
            </a:r>
          </a:p>
          <a:p>
            <a:r>
              <a:rPr lang="fr-FR" sz="1800">
                <a:latin typeface="Arial" charset="0"/>
                <a:sym typeface="Wingdings" pitchFamily="2" charset="2"/>
              </a:rPr>
              <a:t>Angle horaire = temps depuis le passage </a:t>
            </a:r>
            <a:r>
              <a:rPr lang="en-US" sz="1800">
                <a:latin typeface="Arial" charset="0"/>
                <a:sym typeface="Wingdings" pitchFamily="2" charset="2"/>
              </a:rPr>
              <a:t>d’un objet</a:t>
            </a:r>
            <a:r>
              <a:rPr lang="fr-FR" sz="1800">
                <a:latin typeface="Arial" charset="0"/>
                <a:sym typeface="Wingdings" pitchFamily="2" charset="2"/>
              </a:rPr>
              <a:t> par rapport au Sud.</a:t>
            </a:r>
          </a:p>
          <a:p>
            <a:r>
              <a:rPr lang="fr-FR" sz="1800">
                <a:latin typeface="Arial" charset="0"/>
                <a:sym typeface="Wingdings" pitchFamily="2" charset="2"/>
              </a:rPr>
              <a:t>Temps sidéral = angle horaire du point </a:t>
            </a:r>
            <a:r>
              <a:rPr lang="en-US" sz="1800">
                <a:latin typeface="Arial" charset="0"/>
                <a:sym typeface="Wingdings" pitchFamily="2" charset="2"/>
              </a:rPr>
              <a:t>V</a:t>
            </a:r>
            <a:r>
              <a:rPr lang="fr-FR" sz="1800">
                <a:latin typeface="Arial" charset="0"/>
                <a:sym typeface="Wingdings" pitchFamily="2" charset="2"/>
              </a:rPr>
              <a:t>ernal.</a:t>
            </a:r>
          </a:p>
          <a:p>
            <a:endParaRPr lang="fr-FR" sz="2400">
              <a:solidFill>
                <a:schemeClr val="hlink"/>
              </a:solidFill>
              <a:latin typeface="Arial" charset="0"/>
              <a:sym typeface="Wingdings" pitchFamily="2" charset="2"/>
            </a:endParaRPr>
          </a:p>
          <a:p>
            <a:endParaRPr lang="fr-FR" sz="2400">
              <a:latin typeface="Arial" charset="0"/>
              <a:sym typeface="Wingdings" pitchFamily="2" charset="2"/>
            </a:endParaRPr>
          </a:p>
          <a:p>
            <a:endParaRPr lang="fr-FR" sz="2400">
              <a:latin typeface="Arial" charset="0"/>
              <a:sym typeface="Wingdings" pitchFamily="2" charset="2"/>
            </a:endParaRPr>
          </a:p>
          <a:p>
            <a:endParaRPr lang="fr-FR" sz="2400">
              <a:latin typeface="Arial" charset="0"/>
              <a:sym typeface="Wingdings" pitchFamily="2" charset="2"/>
            </a:endParaRPr>
          </a:p>
          <a:p>
            <a:endParaRPr lang="fr-FR">
              <a:latin typeface="Arial" charset="0"/>
              <a:sym typeface="Wingdings" pitchFamily="2" charset="2"/>
            </a:endParaRPr>
          </a:p>
          <a:p>
            <a:endParaRPr lang="fr-FR" sz="2400">
              <a:latin typeface="Arial" charset="0"/>
              <a:sym typeface="Wingdings" pitchFamily="2" charset="2"/>
            </a:endParaRPr>
          </a:p>
          <a:p>
            <a:endParaRPr lang="fr-FR" sz="2400">
              <a:latin typeface="Arial" charset="0"/>
              <a:sym typeface="Wingdings" pitchFamily="2" charset="2"/>
            </a:endParaRPr>
          </a:p>
        </p:txBody>
      </p:sp>
      <p:sp>
        <p:nvSpPr>
          <p:cNvPr id="221188" name="Rectangle 4"/>
          <p:cNvSpPr>
            <a:spLocks noChangeArrowheads="1"/>
          </p:cNvSpPr>
          <p:nvPr/>
        </p:nvSpPr>
        <p:spPr bwMode="auto">
          <a:xfrm>
            <a:off x="2846388" y="2520950"/>
            <a:ext cx="9144000" cy="0"/>
          </a:xfrm>
          <a:prstGeom prst="rect">
            <a:avLst/>
          </a:prstGeom>
          <a:solidFill>
            <a:srgbClr val="FFEAB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21199" name="Oval 15"/>
          <p:cNvSpPr>
            <a:spLocks noChangeArrowheads="1"/>
          </p:cNvSpPr>
          <p:nvPr/>
        </p:nvSpPr>
        <p:spPr bwMode="auto">
          <a:xfrm>
            <a:off x="6248400" y="2819400"/>
            <a:ext cx="2133600" cy="2057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1200" name="Line 16"/>
          <p:cNvSpPr>
            <a:spLocks noChangeShapeType="1"/>
          </p:cNvSpPr>
          <p:nvPr/>
        </p:nvSpPr>
        <p:spPr bwMode="auto">
          <a:xfrm flipV="1">
            <a:off x="7315200" y="1676400"/>
            <a:ext cx="0" cy="2209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1201" name="Text Box 17"/>
          <p:cNvSpPr txBox="1">
            <a:spLocks noChangeArrowheads="1"/>
          </p:cNvSpPr>
          <p:nvPr/>
        </p:nvSpPr>
        <p:spPr bwMode="auto">
          <a:xfrm>
            <a:off x="7391400" y="16002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Sud</a:t>
            </a:r>
            <a:endParaRPr lang="fr-FR" sz="2000"/>
          </a:p>
        </p:txBody>
      </p:sp>
      <p:sp>
        <p:nvSpPr>
          <p:cNvPr id="221202" name="Line 18"/>
          <p:cNvSpPr>
            <a:spLocks noChangeShapeType="1"/>
          </p:cNvSpPr>
          <p:nvPr/>
        </p:nvSpPr>
        <p:spPr bwMode="auto">
          <a:xfrm flipV="1">
            <a:off x="7315200" y="2819400"/>
            <a:ext cx="1143000" cy="1066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1203" name="Text Box 19"/>
          <p:cNvSpPr txBox="1">
            <a:spLocks noChangeArrowheads="1"/>
          </p:cNvSpPr>
          <p:nvPr/>
        </p:nvSpPr>
        <p:spPr bwMode="auto">
          <a:xfrm>
            <a:off x="8153400" y="2133600"/>
            <a:ext cx="1219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Point Vernal</a:t>
            </a:r>
            <a:endParaRPr lang="fr-FR" sz="2000"/>
          </a:p>
        </p:txBody>
      </p:sp>
      <p:sp>
        <p:nvSpPr>
          <p:cNvPr id="221204" name="Line 20"/>
          <p:cNvSpPr>
            <a:spLocks noChangeShapeType="1"/>
          </p:cNvSpPr>
          <p:nvPr/>
        </p:nvSpPr>
        <p:spPr bwMode="auto">
          <a:xfrm>
            <a:off x="7315200" y="3124200"/>
            <a:ext cx="533400" cy="3048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1205" name="Line 21"/>
          <p:cNvSpPr>
            <a:spLocks noChangeShapeType="1"/>
          </p:cNvSpPr>
          <p:nvPr/>
        </p:nvSpPr>
        <p:spPr bwMode="auto">
          <a:xfrm flipH="1" flipV="1">
            <a:off x="5410200" y="5257800"/>
            <a:ext cx="685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1206" name="Line 22"/>
          <p:cNvSpPr>
            <a:spLocks noChangeShapeType="1"/>
          </p:cNvSpPr>
          <p:nvPr/>
        </p:nvSpPr>
        <p:spPr bwMode="auto">
          <a:xfrm flipV="1">
            <a:off x="5410200" y="64008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1207" name="Line 23"/>
          <p:cNvSpPr>
            <a:spLocks noChangeShapeType="1"/>
          </p:cNvSpPr>
          <p:nvPr/>
        </p:nvSpPr>
        <p:spPr bwMode="auto">
          <a:xfrm flipV="1">
            <a:off x="6096000" y="5410200"/>
            <a:ext cx="1447800" cy="9906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1208" name="Line 24"/>
          <p:cNvSpPr>
            <a:spLocks noChangeShapeType="1"/>
          </p:cNvSpPr>
          <p:nvPr/>
        </p:nvSpPr>
        <p:spPr bwMode="auto">
          <a:xfrm>
            <a:off x="5791200" y="55626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1209" name="Line 25"/>
          <p:cNvSpPr>
            <a:spLocks noChangeShapeType="1"/>
          </p:cNvSpPr>
          <p:nvPr/>
        </p:nvSpPr>
        <p:spPr bwMode="auto">
          <a:xfrm flipV="1">
            <a:off x="6096000" y="57912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1210" name="Line 26"/>
          <p:cNvSpPr>
            <a:spLocks noChangeShapeType="1"/>
          </p:cNvSpPr>
          <p:nvPr/>
        </p:nvSpPr>
        <p:spPr bwMode="auto">
          <a:xfrm>
            <a:off x="6400800" y="57912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1211" name="Oval 27"/>
          <p:cNvSpPr>
            <a:spLocks noChangeArrowheads="1"/>
          </p:cNvSpPr>
          <p:nvPr/>
        </p:nvSpPr>
        <p:spPr bwMode="auto">
          <a:xfrm>
            <a:off x="5791200" y="5257800"/>
            <a:ext cx="304800" cy="3048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1212" name="Rectangle 28"/>
          <p:cNvSpPr>
            <a:spLocks noChangeArrowheads="1"/>
          </p:cNvSpPr>
          <p:nvPr/>
        </p:nvSpPr>
        <p:spPr bwMode="auto">
          <a:xfrm rot="3080583">
            <a:off x="5981700" y="5600700"/>
            <a:ext cx="304800" cy="2286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1213" name="Line 29"/>
          <p:cNvSpPr>
            <a:spLocks noChangeShapeType="1"/>
          </p:cNvSpPr>
          <p:nvPr/>
        </p:nvSpPr>
        <p:spPr bwMode="auto">
          <a:xfrm rot="21359798" flipV="1">
            <a:off x="6096000" y="48768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1214" name="Line 30"/>
          <p:cNvSpPr>
            <a:spLocks noChangeShapeType="1"/>
          </p:cNvSpPr>
          <p:nvPr/>
        </p:nvSpPr>
        <p:spPr bwMode="auto">
          <a:xfrm>
            <a:off x="6934200" y="58674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1215" name="Text Box 31"/>
          <p:cNvSpPr txBox="1">
            <a:spLocks noChangeArrowheads="1"/>
          </p:cNvSpPr>
          <p:nvPr/>
        </p:nvSpPr>
        <p:spPr bwMode="auto">
          <a:xfrm>
            <a:off x="7162800" y="5851525"/>
            <a:ext cx="175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90 – lat = 40 deg</a:t>
            </a:r>
            <a:endParaRPr lang="fr-FR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fr-FR">
                <a:latin typeface="Arial" charset="0"/>
              </a:rPr>
              <a:t>Temps sidéral</a:t>
            </a:r>
            <a:endParaRPr lang="fr-FR" sz="2400">
              <a:latin typeface="Arial" charset="0"/>
            </a:endParaRP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1676400"/>
            <a:ext cx="5257800" cy="60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400">
                <a:latin typeface="Arial" charset="0"/>
                <a:sym typeface="Wingdings" pitchFamily="2" charset="2"/>
              </a:rPr>
              <a:t>24 heures sidérales = 23h 56m 4s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  <a:sym typeface="Wingdings" pitchFamily="2" charset="2"/>
              </a:rPr>
              <a:t>365.25 x (3 m 56s)/60 x = 24h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  <a:sym typeface="Wingdings" pitchFamily="2" charset="2"/>
              </a:rPr>
              <a:t>1 tour (24h) par an</a:t>
            </a:r>
          </a:p>
          <a:p>
            <a:pPr>
              <a:lnSpc>
                <a:spcPct val="90000"/>
              </a:lnSpc>
            </a:pPr>
            <a:endParaRPr lang="fr-FR" sz="2400">
              <a:latin typeface="Arial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fr-FR" sz="1800">
                <a:latin typeface="Arial" charset="0"/>
                <a:sym typeface="Wingdings" pitchFamily="2" charset="2"/>
              </a:rPr>
              <a:t>GST = f(</a:t>
            </a:r>
            <a:r>
              <a:rPr lang="en-US" sz="1800">
                <a:latin typeface="Arial" charset="0"/>
                <a:sym typeface="Wingdings" pitchFamily="2" charset="2"/>
              </a:rPr>
              <a:t>date/heure</a:t>
            </a:r>
            <a:r>
              <a:rPr lang="fr-FR" sz="1800">
                <a:latin typeface="Arial" charset="0"/>
                <a:sym typeface="Wingdings" pitchFamily="2" charset="2"/>
              </a:rPr>
              <a:t>)</a:t>
            </a:r>
            <a:r>
              <a:rPr lang="en-US" sz="1800">
                <a:latin typeface="Arial" charset="0"/>
                <a:sym typeface="Wingdings" pitchFamily="2" charset="2"/>
              </a:rPr>
              <a:t> </a:t>
            </a:r>
            <a:br>
              <a:rPr lang="en-US" sz="1800">
                <a:latin typeface="Arial" charset="0"/>
                <a:sym typeface="Wingdings" pitchFamily="2" charset="2"/>
              </a:rPr>
            </a:br>
            <a:r>
              <a:rPr lang="en-US" sz="1400">
                <a:latin typeface="Arial" charset="0"/>
                <a:sym typeface="Wingdings" pitchFamily="2" charset="2"/>
              </a:rPr>
              <a:t>temps sidéral de Greenwich</a:t>
            </a:r>
            <a:endParaRPr lang="fr-FR" sz="1400">
              <a:latin typeface="Arial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fr-FR" sz="1800">
                <a:latin typeface="Arial" charset="0"/>
                <a:sym typeface="Wingdings" pitchFamily="2" charset="2"/>
              </a:rPr>
              <a:t>Correction pour la longitude</a:t>
            </a:r>
            <a:br>
              <a:rPr lang="fr-FR" sz="1800">
                <a:latin typeface="Arial" charset="0"/>
                <a:sym typeface="Wingdings" pitchFamily="2" charset="2"/>
              </a:rPr>
            </a:br>
            <a:r>
              <a:rPr lang="fr-FR" sz="1800">
                <a:latin typeface="Arial" charset="0"/>
                <a:sym typeface="Wingdings" pitchFamily="2" charset="2"/>
              </a:rPr>
              <a:t>fournit le LST (temps sidéral local)</a:t>
            </a:r>
            <a:endParaRPr lang="fr-FR" sz="2400">
              <a:latin typeface="Arial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fr-FR">
              <a:latin typeface="Arial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fr-FR" sz="2400">
              <a:latin typeface="Arial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fr-FR" sz="2400">
              <a:latin typeface="Arial" charset="0"/>
              <a:sym typeface="Wingdings" pitchFamily="2" charset="2"/>
            </a:endParaRPr>
          </a:p>
        </p:txBody>
      </p:sp>
      <p:sp>
        <p:nvSpPr>
          <p:cNvPr id="225284" name="Rectangle 4"/>
          <p:cNvSpPr>
            <a:spLocks noChangeArrowheads="1"/>
          </p:cNvSpPr>
          <p:nvPr/>
        </p:nvSpPr>
        <p:spPr bwMode="auto">
          <a:xfrm>
            <a:off x="2846388" y="2520950"/>
            <a:ext cx="9144000" cy="0"/>
          </a:xfrm>
          <a:prstGeom prst="rect">
            <a:avLst/>
          </a:prstGeom>
          <a:solidFill>
            <a:srgbClr val="FFEAB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25295" name="Oval 15"/>
          <p:cNvSpPr>
            <a:spLocks noChangeArrowheads="1"/>
          </p:cNvSpPr>
          <p:nvPr/>
        </p:nvSpPr>
        <p:spPr bwMode="auto">
          <a:xfrm>
            <a:off x="4419600" y="2362200"/>
            <a:ext cx="3581400" cy="3657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296" name="Oval 16"/>
          <p:cNvSpPr>
            <a:spLocks noChangeArrowheads="1"/>
          </p:cNvSpPr>
          <p:nvPr/>
        </p:nvSpPr>
        <p:spPr bwMode="auto">
          <a:xfrm>
            <a:off x="7772400" y="4076700"/>
            <a:ext cx="381000" cy="381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297" name="Oval 17"/>
          <p:cNvSpPr>
            <a:spLocks noChangeArrowheads="1"/>
          </p:cNvSpPr>
          <p:nvPr/>
        </p:nvSpPr>
        <p:spPr bwMode="auto">
          <a:xfrm>
            <a:off x="7467600" y="2971800"/>
            <a:ext cx="381000" cy="381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298" name="Line 18"/>
          <p:cNvSpPr>
            <a:spLocks noChangeShapeType="1"/>
          </p:cNvSpPr>
          <p:nvPr/>
        </p:nvSpPr>
        <p:spPr bwMode="auto">
          <a:xfrm>
            <a:off x="6096000" y="4267200"/>
            <a:ext cx="30480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5299" name="Line 19"/>
          <p:cNvSpPr>
            <a:spLocks noChangeShapeType="1"/>
          </p:cNvSpPr>
          <p:nvPr/>
        </p:nvSpPr>
        <p:spPr bwMode="auto">
          <a:xfrm flipV="1">
            <a:off x="6096000" y="2520950"/>
            <a:ext cx="2590800" cy="17462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5300" name="Line 20"/>
          <p:cNvSpPr>
            <a:spLocks noChangeShapeType="1"/>
          </p:cNvSpPr>
          <p:nvPr/>
        </p:nvSpPr>
        <p:spPr bwMode="auto">
          <a:xfrm>
            <a:off x="7696200" y="3186113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5301" name="Oval 21"/>
          <p:cNvSpPr>
            <a:spLocks noChangeArrowheads="1"/>
          </p:cNvSpPr>
          <p:nvPr/>
        </p:nvSpPr>
        <p:spPr bwMode="auto">
          <a:xfrm>
            <a:off x="6019800" y="4114800"/>
            <a:ext cx="304800" cy="304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302" name="Line 22"/>
          <p:cNvSpPr>
            <a:spLocks noChangeShapeType="1"/>
          </p:cNvSpPr>
          <p:nvPr/>
        </p:nvSpPr>
        <p:spPr bwMode="auto">
          <a:xfrm flipH="1" flipV="1">
            <a:off x="7086600" y="2362200"/>
            <a:ext cx="609600" cy="823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fr-FR">
                <a:latin typeface="Arial" charset="0"/>
              </a:rPr>
              <a:t>Mais où se trouve le point </a:t>
            </a:r>
            <a:r>
              <a:rPr lang="en-US">
                <a:latin typeface="Arial" charset="0"/>
              </a:rPr>
              <a:t>V</a:t>
            </a:r>
            <a:r>
              <a:rPr lang="fr-FR">
                <a:latin typeface="Arial" charset="0"/>
              </a:rPr>
              <a:t>ernal</a:t>
            </a:r>
            <a:endParaRPr lang="fr-FR" sz="2400">
              <a:latin typeface="Arial" charset="0"/>
            </a:endParaRP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5105400" cy="4114800"/>
          </a:xfrm>
        </p:spPr>
        <p:txBody>
          <a:bodyPr/>
          <a:lstStyle/>
          <a:p>
            <a:r>
              <a:rPr lang="fr-FR" sz="1600">
                <a:latin typeface="Arial" charset="0"/>
                <a:sym typeface="Wingdings" pitchFamily="2" charset="2"/>
              </a:rPr>
              <a:t>Plan de l’Equateur</a:t>
            </a:r>
          </a:p>
          <a:p>
            <a:r>
              <a:rPr lang="fr-FR" sz="1600">
                <a:latin typeface="Arial" charset="0"/>
                <a:sym typeface="Wingdings" pitchFamily="2" charset="2"/>
              </a:rPr>
              <a:t>O = centre de la Terre ou votre position</a:t>
            </a:r>
          </a:p>
          <a:p>
            <a:r>
              <a:rPr lang="fr-FR" sz="1600">
                <a:solidFill>
                  <a:schemeClr val="hlink"/>
                </a:solidFill>
                <a:latin typeface="Arial" charset="0"/>
                <a:sym typeface="Wingdings" pitchFamily="2" charset="2"/>
              </a:rPr>
              <a:t>Temps sidéral local = LST</a:t>
            </a:r>
            <a:r>
              <a:rPr lang="fr-FR" sz="1600">
                <a:latin typeface="Arial" charset="0"/>
                <a:sym typeface="Wingdings" pitchFamily="2" charset="2"/>
              </a:rPr>
              <a:t> = temps depuis le passage du point vernal par rapport au Sud</a:t>
            </a:r>
          </a:p>
          <a:p>
            <a:r>
              <a:rPr lang="fr-FR" sz="1600">
                <a:latin typeface="Arial" charset="0"/>
                <a:sym typeface="Wingdings" pitchFamily="2" charset="2"/>
              </a:rPr>
              <a:t>Le temps sidéral local se calcule en fonction de votre longitude et du calendrier.</a:t>
            </a:r>
          </a:p>
          <a:p>
            <a:r>
              <a:rPr lang="fr-FR" sz="1600">
                <a:solidFill>
                  <a:schemeClr val="accent2"/>
                </a:solidFill>
                <a:latin typeface="Arial" charset="0"/>
                <a:sym typeface="Wingdings" pitchFamily="2" charset="2"/>
              </a:rPr>
              <a:t>Angle horaire = h=</a:t>
            </a:r>
            <a:r>
              <a:rPr lang="fr-FR" sz="1600">
                <a:latin typeface="Arial" charset="0"/>
                <a:sym typeface="Wingdings" pitchFamily="2" charset="2"/>
              </a:rPr>
              <a:t> temps depuis le passage de l’objet par rapport au Sud.</a:t>
            </a:r>
          </a:p>
          <a:p>
            <a:r>
              <a:rPr lang="fr-FR" sz="1600">
                <a:latin typeface="Arial" charset="0"/>
                <a:sym typeface="Wingdings" pitchFamily="2" charset="2"/>
              </a:rPr>
              <a:t>Temps sidéral = angle horaire du point vernal.</a:t>
            </a:r>
          </a:p>
          <a:p>
            <a:r>
              <a:rPr lang="fr-FR" sz="1600">
                <a:latin typeface="Arial" charset="0"/>
                <a:sym typeface="Wingdings" pitchFamily="2" charset="2"/>
              </a:rPr>
              <a:t>Ascension Droite = </a:t>
            </a:r>
            <a:r>
              <a:rPr lang="fr-FR" sz="1600">
                <a:solidFill>
                  <a:schemeClr val="tx2"/>
                </a:solidFill>
                <a:latin typeface="Arial" charset="0"/>
                <a:sym typeface="Wingdings" pitchFamily="2" charset="2"/>
              </a:rPr>
              <a:t>AR</a:t>
            </a:r>
            <a:r>
              <a:rPr lang="fr-FR" sz="1600">
                <a:latin typeface="Arial" charset="0"/>
                <a:sym typeface="Wingdings" pitchFamily="2" charset="2"/>
              </a:rPr>
              <a:t> (voir cartes)</a:t>
            </a:r>
          </a:p>
          <a:p>
            <a:r>
              <a:rPr lang="fr-FR" sz="1600">
                <a:solidFill>
                  <a:schemeClr val="accent2"/>
                </a:solidFill>
                <a:latin typeface="Arial" charset="0"/>
                <a:sym typeface="Wingdings" pitchFamily="2" charset="2"/>
              </a:rPr>
              <a:t>h</a:t>
            </a:r>
            <a:r>
              <a:rPr lang="fr-FR" sz="1600">
                <a:latin typeface="Arial" charset="0"/>
                <a:sym typeface="Wingdings" pitchFamily="2" charset="2"/>
              </a:rPr>
              <a:t> = </a:t>
            </a:r>
            <a:r>
              <a:rPr lang="fr-FR" sz="1600">
                <a:solidFill>
                  <a:schemeClr val="hlink"/>
                </a:solidFill>
                <a:latin typeface="Arial" charset="0"/>
                <a:sym typeface="Wingdings" pitchFamily="2" charset="2"/>
              </a:rPr>
              <a:t> LST</a:t>
            </a:r>
            <a:r>
              <a:rPr lang="fr-FR" sz="1600">
                <a:latin typeface="Arial" charset="0"/>
                <a:sym typeface="Wingdings" pitchFamily="2" charset="2"/>
              </a:rPr>
              <a:t> - </a:t>
            </a:r>
            <a:r>
              <a:rPr lang="fr-FR" sz="1600">
                <a:solidFill>
                  <a:schemeClr val="tx2"/>
                </a:solidFill>
                <a:latin typeface="Arial" charset="0"/>
                <a:sym typeface="Wingdings" pitchFamily="2" charset="2"/>
              </a:rPr>
              <a:t>AR</a:t>
            </a:r>
          </a:p>
          <a:p>
            <a:r>
              <a:rPr lang="fr-FR" sz="2400">
                <a:latin typeface="Arial" charset="0"/>
                <a:sym typeface="Wingdings" pitchFamily="2" charset="2"/>
              </a:rPr>
              <a:t>Connaissant LST et AR on obtient l’angle horaire</a:t>
            </a:r>
          </a:p>
          <a:p>
            <a:endParaRPr lang="fr-FR" sz="2000">
              <a:latin typeface="Arial" charset="0"/>
              <a:sym typeface="Wingdings" pitchFamily="2" charset="2"/>
            </a:endParaRPr>
          </a:p>
          <a:p>
            <a:endParaRPr lang="fr-FR" sz="2000">
              <a:latin typeface="Arial" charset="0"/>
              <a:sym typeface="Wingdings" pitchFamily="2" charset="2"/>
            </a:endParaRPr>
          </a:p>
          <a:p>
            <a:endParaRPr lang="fr-FR" sz="2000">
              <a:latin typeface="Arial" charset="0"/>
              <a:sym typeface="Wingdings" pitchFamily="2" charset="2"/>
            </a:endParaRPr>
          </a:p>
          <a:p>
            <a:endParaRPr lang="fr-FR" sz="2800">
              <a:latin typeface="Arial" charset="0"/>
              <a:sym typeface="Wingdings" pitchFamily="2" charset="2"/>
            </a:endParaRPr>
          </a:p>
          <a:p>
            <a:endParaRPr lang="fr-FR" sz="2000">
              <a:latin typeface="Arial" charset="0"/>
              <a:sym typeface="Wingdings" pitchFamily="2" charset="2"/>
            </a:endParaRPr>
          </a:p>
          <a:p>
            <a:endParaRPr lang="fr-FR" sz="2000">
              <a:latin typeface="Arial" charset="0"/>
              <a:sym typeface="Wingdings" pitchFamily="2" charset="2"/>
            </a:endParaRPr>
          </a:p>
        </p:txBody>
      </p:sp>
      <p:sp>
        <p:nvSpPr>
          <p:cNvPr id="223236" name="Rectangle 4"/>
          <p:cNvSpPr>
            <a:spLocks noChangeArrowheads="1"/>
          </p:cNvSpPr>
          <p:nvPr/>
        </p:nvSpPr>
        <p:spPr bwMode="auto">
          <a:xfrm>
            <a:off x="2846388" y="2520950"/>
            <a:ext cx="9144000" cy="0"/>
          </a:xfrm>
          <a:prstGeom prst="rect">
            <a:avLst/>
          </a:prstGeom>
          <a:solidFill>
            <a:srgbClr val="FFEAB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grpSp>
        <p:nvGrpSpPr>
          <p:cNvPr id="223247" name="Group 15"/>
          <p:cNvGrpSpPr>
            <a:grpSpLocks/>
          </p:cNvGrpSpPr>
          <p:nvPr/>
        </p:nvGrpSpPr>
        <p:grpSpPr bwMode="auto">
          <a:xfrm>
            <a:off x="6248400" y="1143000"/>
            <a:ext cx="2895600" cy="4054475"/>
            <a:chOff x="3936" y="720"/>
            <a:chExt cx="1824" cy="2554"/>
          </a:xfrm>
        </p:grpSpPr>
        <p:sp>
          <p:nvSpPr>
            <p:cNvPr id="223237" name="Oval 5"/>
            <p:cNvSpPr>
              <a:spLocks noChangeArrowheads="1"/>
            </p:cNvSpPr>
            <p:nvPr/>
          </p:nvSpPr>
          <p:spPr bwMode="auto">
            <a:xfrm>
              <a:off x="3936" y="1776"/>
              <a:ext cx="1344" cy="12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3238" name="Line 6"/>
            <p:cNvSpPr>
              <a:spLocks noChangeShapeType="1"/>
            </p:cNvSpPr>
            <p:nvPr/>
          </p:nvSpPr>
          <p:spPr bwMode="auto">
            <a:xfrm flipV="1">
              <a:off x="4608" y="1056"/>
              <a:ext cx="0" cy="13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23239" name="Text Box 7"/>
            <p:cNvSpPr txBox="1">
              <a:spLocks noChangeArrowheads="1"/>
            </p:cNvSpPr>
            <p:nvPr/>
          </p:nvSpPr>
          <p:spPr bwMode="auto">
            <a:xfrm>
              <a:off x="4656" y="1008"/>
              <a:ext cx="5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Sud</a:t>
              </a:r>
              <a:endParaRPr lang="fr-FR" sz="2000"/>
            </a:p>
          </p:txBody>
        </p:sp>
        <p:sp>
          <p:nvSpPr>
            <p:cNvPr id="223240" name="Line 8"/>
            <p:cNvSpPr>
              <a:spLocks noChangeShapeType="1"/>
            </p:cNvSpPr>
            <p:nvPr/>
          </p:nvSpPr>
          <p:spPr bwMode="auto">
            <a:xfrm>
              <a:off x="4608" y="2400"/>
              <a:ext cx="912" cy="3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23241" name="Text Box 9"/>
            <p:cNvSpPr txBox="1">
              <a:spLocks noChangeArrowheads="1"/>
            </p:cNvSpPr>
            <p:nvPr/>
          </p:nvSpPr>
          <p:spPr bwMode="auto">
            <a:xfrm>
              <a:off x="4992" y="2832"/>
              <a:ext cx="76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Point Vernal</a:t>
              </a:r>
              <a:endParaRPr lang="fr-FR" sz="2000"/>
            </a:p>
          </p:txBody>
        </p:sp>
        <p:sp>
          <p:nvSpPr>
            <p:cNvPr id="223242" name="Line 10"/>
            <p:cNvSpPr>
              <a:spLocks noChangeShapeType="1"/>
            </p:cNvSpPr>
            <p:nvPr/>
          </p:nvSpPr>
          <p:spPr bwMode="auto">
            <a:xfrm>
              <a:off x="4608" y="1968"/>
              <a:ext cx="240" cy="52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23243" name="Line 11"/>
            <p:cNvSpPr>
              <a:spLocks noChangeShapeType="1"/>
            </p:cNvSpPr>
            <p:nvPr/>
          </p:nvSpPr>
          <p:spPr bwMode="auto">
            <a:xfrm flipV="1">
              <a:off x="4608" y="960"/>
              <a:ext cx="912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23244" name="Text Box 12"/>
            <p:cNvSpPr txBox="1">
              <a:spLocks noChangeArrowheads="1"/>
            </p:cNvSpPr>
            <p:nvPr/>
          </p:nvSpPr>
          <p:spPr bwMode="auto">
            <a:xfrm>
              <a:off x="5040" y="720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Etoile</a:t>
              </a:r>
              <a:endParaRPr lang="fr-FR"/>
            </a:p>
          </p:txBody>
        </p:sp>
        <p:sp>
          <p:nvSpPr>
            <p:cNvPr id="223245" name="Line 13"/>
            <p:cNvSpPr>
              <a:spLocks noChangeShapeType="1"/>
            </p:cNvSpPr>
            <p:nvPr/>
          </p:nvSpPr>
          <p:spPr bwMode="auto">
            <a:xfrm>
              <a:off x="4608" y="1344"/>
              <a:ext cx="480" cy="28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23246" name="Line 14"/>
            <p:cNvSpPr>
              <a:spLocks noChangeShapeType="1"/>
            </p:cNvSpPr>
            <p:nvPr/>
          </p:nvSpPr>
          <p:spPr bwMode="auto">
            <a:xfrm flipH="1" flipV="1">
              <a:off x="4848" y="2016"/>
              <a:ext cx="288" cy="62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fr-FR">
                <a:latin typeface="Arial" charset="0"/>
              </a:rPr>
              <a:t>Utilisation d’un Goto</a:t>
            </a:r>
            <a:br>
              <a:rPr lang="fr-FR">
                <a:latin typeface="Arial" charset="0"/>
              </a:rPr>
            </a:br>
            <a:r>
              <a:rPr lang="fr-FR">
                <a:latin typeface="Arial" charset="0"/>
              </a:rPr>
              <a:t>ou d’une Carte informatisée</a:t>
            </a:r>
            <a:endParaRPr lang="fr-FR" sz="1600">
              <a:latin typeface="Arial" charset="0"/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1676400"/>
            <a:ext cx="5802312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000" dirty="0">
                <a:latin typeface="Arial" charset="0"/>
                <a:sym typeface="Wingdings" pitchFamily="2" charset="2"/>
              </a:rPr>
              <a:t>Veillez aux paramètres de votre système</a:t>
            </a:r>
          </a:p>
          <a:p>
            <a:pPr lvl="1">
              <a:lnSpc>
                <a:spcPct val="90000"/>
              </a:lnSpc>
            </a:pPr>
            <a:r>
              <a:rPr lang="fr-FR" sz="1400" dirty="0">
                <a:latin typeface="Arial" charset="0"/>
                <a:sym typeface="Wingdings" pitchFamily="2" charset="2"/>
              </a:rPr>
              <a:t>heure</a:t>
            </a:r>
          </a:p>
          <a:p>
            <a:pPr lvl="1">
              <a:lnSpc>
                <a:spcPct val="90000"/>
              </a:lnSpc>
            </a:pPr>
            <a:r>
              <a:rPr lang="fr-FR" sz="1400" dirty="0">
                <a:latin typeface="Arial" charset="0"/>
                <a:sym typeface="Wingdings" pitchFamily="2" charset="2"/>
              </a:rPr>
              <a:t>fuseau horaire (time zone) GMT+1 ou GMT+2</a:t>
            </a:r>
          </a:p>
          <a:p>
            <a:pPr lvl="1">
              <a:lnSpc>
                <a:spcPct val="90000"/>
              </a:lnSpc>
            </a:pPr>
            <a:r>
              <a:rPr lang="fr-FR" sz="1400" dirty="0">
                <a:latin typeface="Arial" charset="0"/>
                <a:sym typeface="Wingdings" pitchFamily="2" charset="2"/>
              </a:rPr>
              <a:t>date</a:t>
            </a:r>
          </a:p>
          <a:p>
            <a:pPr lvl="2">
              <a:lnSpc>
                <a:spcPct val="90000"/>
              </a:lnSpc>
            </a:pPr>
            <a:r>
              <a:rPr lang="fr-FR" sz="1200" dirty="0">
                <a:latin typeface="Arial" charset="0"/>
                <a:sym typeface="Wingdings" pitchFamily="2" charset="2"/>
              </a:rPr>
              <a:t>le plus simple est de tout déclarer en Temps Universel</a:t>
            </a:r>
          </a:p>
          <a:p>
            <a:pPr lvl="1">
              <a:lnSpc>
                <a:spcPct val="90000"/>
              </a:lnSpc>
            </a:pPr>
            <a:r>
              <a:rPr lang="fr-FR" sz="1400" dirty="0">
                <a:latin typeface="Arial" charset="0"/>
                <a:sym typeface="Wingdings" pitchFamily="2" charset="2"/>
              </a:rPr>
              <a:t>longitude et latitude du lieu</a:t>
            </a:r>
          </a:p>
          <a:p>
            <a:pPr lvl="2">
              <a:lnSpc>
                <a:spcPct val="90000"/>
              </a:lnSpc>
            </a:pPr>
            <a:r>
              <a:rPr lang="fr-FR" sz="1200" dirty="0">
                <a:latin typeface="Arial" charset="0"/>
                <a:sym typeface="Wingdings" pitchFamily="2" charset="2"/>
              </a:rPr>
              <a:t>parfois les longitudes Est sont positives parfois négatives</a:t>
            </a:r>
          </a:p>
          <a:p>
            <a:pPr>
              <a:lnSpc>
                <a:spcPct val="90000"/>
              </a:lnSpc>
            </a:pPr>
            <a:r>
              <a:rPr lang="fr-FR" sz="2000" dirty="0" smtClean="0">
                <a:latin typeface="Arial" charset="0"/>
                <a:sym typeface="Wingdings" pitchFamily="2" charset="2"/>
              </a:rPr>
              <a:t>Sources </a:t>
            </a:r>
            <a:r>
              <a:rPr lang="fr-FR" sz="2000" dirty="0">
                <a:latin typeface="Arial" charset="0"/>
                <a:sym typeface="Wingdings" pitchFamily="2" charset="2"/>
              </a:rPr>
              <a:t>de calcul pour le temps sidéral</a:t>
            </a:r>
          </a:p>
          <a:p>
            <a:pPr lvl="1">
              <a:lnSpc>
                <a:spcPct val="90000"/>
              </a:lnSpc>
            </a:pPr>
            <a:r>
              <a:rPr lang="fr-FR" sz="1400" dirty="0">
                <a:latin typeface="Arial" charset="0"/>
                <a:sym typeface="Wingdings" pitchFamily="2" charset="2"/>
              </a:rPr>
              <a:t>celui de votre télescope</a:t>
            </a:r>
          </a:p>
          <a:p>
            <a:pPr lvl="1">
              <a:lnSpc>
                <a:spcPct val="90000"/>
              </a:lnSpc>
            </a:pPr>
            <a:r>
              <a:rPr lang="fr-FR" sz="1400" dirty="0">
                <a:latin typeface="Arial" charset="0"/>
                <a:sym typeface="Wingdings" pitchFamily="2" charset="2"/>
              </a:rPr>
              <a:t>celui de votre programme Carte du </a:t>
            </a:r>
            <a:r>
              <a:rPr lang="fr-FR" sz="1400" dirty="0" smtClean="0">
                <a:latin typeface="Arial" charset="0"/>
                <a:sym typeface="Wingdings" pitchFamily="2" charset="2"/>
              </a:rPr>
              <a:t>ciel</a:t>
            </a:r>
          </a:p>
          <a:p>
            <a:pPr lvl="1">
              <a:lnSpc>
                <a:spcPct val="90000"/>
              </a:lnSpc>
            </a:pPr>
            <a:r>
              <a:rPr lang="fr-FR" sz="1400" dirty="0" smtClean="0">
                <a:latin typeface="Arial" charset="0"/>
                <a:sym typeface="Wingdings" pitchFamily="2" charset="2"/>
              </a:rPr>
              <a:t>Internet</a:t>
            </a:r>
            <a:endParaRPr lang="fr-FR" sz="1400" dirty="0">
              <a:latin typeface="Arial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fr-FR" sz="2000" dirty="0">
                <a:latin typeface="Arial" charset="0"/>
                <a:sym typeface="Wingdings" pitchFamily="2" charset="2"/>
              </a:rPr>
              <a:t>Lorsque le télescope </a:t>
            </a:r>
            <a:r>
              <a:rPr lang="en-US" sz="2000" dirty="0" err="1">
                <a:latin typeface="Arial" charset="0"/>
                <a:sym typeface="Wingdings" pitchFamily="2" charset="2"/>
              </a:rPr>
              <a:t>est</a:t>
            </a:r>
            <a:r>
              <a:rPr lang="en-US" sz="2000" dirty="0">
                <a:latin typeface="Arial" charset="0"/>
                <a:sym typeface="Wingdings" pitchFamily="2" charset="2"/>
              </a:rPr>
              <a:t> </a:t>
            </a:r>
            <a:r>
              <a:rPr lang="en-US" sz="2000" dirty="0" err="1">
                <a:latin typeface="Arial" charset="0"/>
                <a:sym typeface="Wingdings" pitchFamily="2" charset="2"/>
              </a:rPr>
              <a:t>bloqué</a:t>
            </a:r>
            <a:r>
              <a:rPr lang="fr-FR" sz="2000" dirty="0">
                <a:latin typeface="Arial" charset="0"/>
                <a:sym typeface="Wingdings" pitchFamily="2" charset="2"/>
              </a:rPr>
              <a:t> vers le SUD</a:t>
            </a:r>
          </a:p>
          <a:p>
            <a:pPr lvl="1">
              <a:lnSpc>
                <a:spcPct val="90000"/>
              </a:lnSpc>
            </a:pPr>
            <a:r>
              <a:rPr lang="fr-FR" sz="1400" dirty="0">
                <a:solidFill>
                  <a:schemeClr val="accent2"/>
                </a:solidFill>
                <a:latin typeface="Arial" charset="0"/>
                <a:sym typeface="Wingdings" pitchFamily="2" charset="2"/>
              </a:rPr>
              <a:t>Angle horaire</a:t>
            </a:r>
            <a:r>
              <a:rPr lang="fr-FR" sz="1400" dirty="0">
                <a:latin typeface="Arial" charset="0"/>
                <a:sym typeface="Wingdings" pitchFamily="2" charset="2"/>
              </a:rPr>
              <a:t> = 0</a:t>
            </a:r>
          </a:p>
          <a:p>
            <a:pPr lvl="1">
              <a:lnSpc>
                <a:spcPct val="90000"/>
              </a:lnSpc>
            </a:pPr>
            <a:r>
              <a:rPr lang="fr-FR" sz="1400" dirty="0">
                <a:solidFill>
                  <a:schemeClr val="tx2"/>
                </a:solidFill>
                <a:latin typeface="Arial" charset="0"/>
                <a:sym typeface="Wingdings" pitchFamily="2" charset="2"/>
              </a:rPr>
              <a:t>Ascension droite</a:t>
            </a:r>
            <a:r>
              <a:rPr lang="fr-FR" sz="1400" dirty="0">
                <a:latin typeface="Arial" charset="0"/>
                <a:sym typeface="Wingdings" pitchFamily="2" charset="2"/>
              </a:rPr>
              <a:t> = </a:t>
            </a:r>
            <a:r>
              <a:rPr lang="fr-FR" sz="1400" dirty="0">
                <a:solidFill>
                  <a:schemeClr val="hlink"/>
                </a:solidFill>
                <a:latin typeface="Arial" charset="0"/>
                <a:sym typeface="Wingdings" pitchFamily="2" charset="2"/>
              </a:rPr>
              <a:t>temps sidéral</a:t>
            </a:r>
            <a:r>
              <a:rPr lang="fr-FR" sz="1800" dirty="0">
                <a:latin typeface="Arial" charset="0"/>
                <a:sym typeface="Wingdings" pitchFamily="2" charset="2"/>
              </a:rPr>
              <a:t>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fr-FR" dirty="0">
                <a:solidFill>
                  <a:schemeClr val="accent2"/>
                </a:solidFill>
                <a:latin typeface="Arial" charset="0"/>
                <a:sym typeface="Wingdings" pitchFamily="2" charset="2"/>
              </a:rPr>
              <a:t>h</a:t>
            </a:r>
            <a:r>
              <a:rPr lang="fr-FR" dirty="0">
                <a:latin typeface="Arial" charset="0"/>
                <a:sym typeface="Wingdings" pitchFamily="2" charset="2"/>
              </a:rPr>
              <a:t> = </a:t>
            </a:r>
            <a:r>
              <a:rPr lang="fr-FR" dirty="0">
                <a:solidFill>
                  <a:schemeClr val="hlink"/>
                </a:solidFill>
                <a:latin typeface="Arial" charset="0"/>
                <a:sym typeface="Wingdings" pitchFamily="2" charset="2"/>
              </a:rPr>
              <a:t> LST</a:t>
            </a:r>
            <a:r>
              <a:rPr lang="fr-FR" dirty="0">
                <a:latin typeface="Arial" charset="0"/>
                <a:sym typeface="Wingdings" pitchFamily="2" charset="2"/>
              </a:rPr>
              <a:t> – </a:t>
            </a:r>
            <a:r>
              <a:rPr lang="fr-FR" dirty="0" smtClean="0">
                <a:solidFill>
                  <a:schemeClr val="tx2"/>
                </a:solidFill>
                <a:latin typeface="Arial" charset="0"/>
                <a:sym typeface="Wingdings" pitchFamily="2" charset="2"/>
              </a:rPr>
              <a:t>AD</a:t>
            </a:r>
            <a:endParaRPr lang="en-US" dirty="0">
              <a:solidFill>
                <a:schemeClr val="tx2"/>
              </a:solidFill>
              <a:latin typeface="Arial" charset="0"/>
              <a:sym typeface="Wingdings" pitchFamily="2" charset="2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>
                <a:latin typeface="Arial" charset="0"/>
                <a:sym typeface="Wingdings" pitchFamily="2" charset="2"/>
              </a:rPr>
              <a:t>Un </a:t>
            </a:r>
            <a:r>
              <a:rPr lang="en-US" sz="2400" dirty="0" err="1">
                <a:latin typeface="Arial" charset="0"/>
                <a:sym typeface="Wingdings" pitchFamily="2" charset="2"/>
              </a:rPr>
              <a:t>Goto</a:t>
            </a:r>
            <a:r>
              <a:rPr lang="en-US" sz="2400" dirty="0">
                <a:latin typeface="Arial" charset="0"/>
                <a:sym typeface="Wingdings" pitchFamily="2" charset="2"/>
              </a:rPr>
              <a:t> </a:t>
            </a:r>
            <a:r>
              <a:rPr lang="en-US" sz="2400" dirty="0" err="1">
                <a:latin typeface="Arial" charset="0"/>
                <a:sym typeface="Wingdings" pitchFamily="2" charset="2"/>
              </a:rPr>
              <a:t>donne</a:t>
            </a:r>
            <a:r>
              <a:rPr lang="en-US" sz="2400" dirty="0">
                <a:latin typeface="Arial" charset="0"/>
                <a:sym typeface="Wingdings" pitchFamily="2" charset="2"/>
              </a:rPr>
              <a:t> LST et </a:t>
            </a:r>
            <a:r>
              <a:rPr lang="en-US" sz="2400" dirty="0" smtClean="0">
                <a:latin typeface="Arial" charset="0"/>
                <a:sym typeface="Wingdings" pitchFamily="2" charset="2"/>
              </a:rPr>
              <a:t>Ascension </a:t>
            </a:r>
            <a:r>
              <a:rPr lang="en-US" sz="2400" dirty="0" err="1" smtClean="0">
                <a:latin typeface="Arial" charset="0"/>
                <a:sym typeface="Wingdings" pitchFamily="2" charset="2"/>
              </a:rPr>
              <a:t>D</a:t>
            </a:r>
            <a:r>
              <a:rPr lang="en-US" sz="2400" dirty="0" err="1" smtClean="0">
                <a:latin typeface="Arial" charset="0"/>
                <a:sym typeface="Wingdings" pitchFamily="2" charset="2"/>
              </a:rPr>
              <a:t>roite</a:t>
            </a:r>
            <a:r>
              <a:rPr lang="en-US" sz="2400" dirty="0" smtClean="0">
                <a:latin typeface="Arial" charset="0"/>
                <a:sym typeface="Wingdings" pitchFamily="2" charset="2"/>
              </a:rPr>
              <a:t> </a:t>
            </a:r>
            <a:r>
              <a:rPr lang="en-US" sz="2400" dirty="0">
                <a:latin typeface="Arial" charset="0"/>
                <a:sym typeface="Wingdings" pitchFamily="2" charset="2"/>
              </a:rPr>
              <a:t> </a:t>
            </a:r>
            <a:r>
              <a:rPr lang="en-US" sz="2400" dirty="0" err="1">
                <a:latin typeface="Arial" charset="0"/>
                <a:sym typeface="Wingdings" pitchFamily="2" charset="2"/>
              </a:rPr>
              <a:t>moyen</a:t>
            </a:r>
            <a:r>
              <a:rPr lang="en-US" sz="2400" dirty="0">
                <a:latin typeface="Arial" charset="0"/>
                <a:sym typeface="Wingdings" pitchFamily="2" charset="2"/>
              </a:rPr>
              <a:t> de </a:t>
            </a:r>
            <a:r>
              <a:rPr lang="en-US" sz="2400" dirty="0" err="1">
                <a:latin typeface="Arial" charset="0"/>
                <a:sym typeface="Wingdings" pitchFamily="2" charset="2"/>
              </a:rPr>
              <a:t>vérification</a:t>
            </a:r>
            <a:endParaRPr lang="fr-FR" sz="2400" dirty="0">
              <a:latin typeface="Arial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fr-FR" sz="2800" dirty="0">
              <a:latin typeface="Arial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fr-FR" dirty="0">
              <a:latin typeface="Arial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fr-FR" sz="2400" dirty="0">
              <a:latin typeface="Arial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fr-FR" sz="2400" dirty="0">
              <a:latin typeface="Arial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fr-FR" sz="2800" dirty="0">
              <a:latin typeface="Arial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fr-FR" dirty="0">
              <a:latin typeface="Arial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fr-FR" sz="2400" dirty="0">
              <a:latin typeface="Arial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fr-FR" sz="2400" dirty="0">
              <a:latin typeface="Arial" charset="0"/>
              <a:sym typeface="Wingdings" pitchFamily="2" charset="2"/>
            </a:endParaRPr>
          </a:p>
        </p:txBody>
      </p:sp>
      <p:sp>
        <p:nvSpPr>
          <p:cNvPr id="229380" name="Rectangle 4"/>
          <p:cNvSpPr>
            <a:spLocks noChangeArrowheads="1"/>
          </p:cNvSpPr>
          <p:nvPr/>
        </p:nvSpPr>
        <p:spPr bwMode="auto">
          <a:xfrm>
            <a:off x="2846388" y="2520950"/>
            <a:ext cx="9144000" cy="0"/>
          </a:xfrm>
          <a:prstGeom prst="rect">
            <a:avLst/>
          </a:prstGeom>
          <a:solidFill>
            <a:srgbClr val="FFEAB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248400" y="1447800"/>
            <a:ext cx="2895600" cy="4054475"/>
            <a:chOff x="3936" y="720"/>
            <a:chExt cx="1824" cy="2554"/>
          </a:xfrm>
        </p:grpSpPr>
        <p:sp>
          <p:nvSpPr>
            <p:cNvPr id="229395" name="Oval 19"/>
            <p:cNvSpPr>
              <a:spLocks noChangeArrowheads="1"/>
            </p:cNvSpPr>
            <p:nvPr/>
          </p:nvSpPr>
          <p:spPr bwMode="auto">
            <a:xfrm>
              <a:off x="3936" y="1776"/>
              <a:ext cx="1344" cy="12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9396" name="Line 20"/>
            <p:cNvSpPr>
              <a:spLocks noChangeShapeType="1"/>
            </p:cNvSpPr>
            <p:nvPr/>
          </p:nvSpPr>
          <p:spPr bwMode="auto">
            <a:xfrm flipV="1">
              <a:off x="4608" y="1056"/>
              <a:ext cx="0" cy="13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29397" name="Text Box 21"/>
            <p:cNvSpPr txBox="1">
              <a:spLocks noChangeArrowheads="1"/>
            </p:cNvSpPr>
            <p:nvPr/>
          </p:nvSpPr>
          <p:spPr bwMode="auto">
            <a:xfrm>
              <a:off x="4656" y="1008"/>
              <a:ext cx="5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Sud</a:t>
              </a:r>
              <a:endParaRPr lang="fr-FR" sz="2000"/>
            </a:p>
          </p:txBody>
        </p:sp>
        <p:sp>
          <p:nvSpPr>
            <p:cNvPr id="229398" name="Line 22"/>
            <p:cNvSpPr>
              <a:spLocks noChangeShapeType="1"/>
            </p:cNvSpPr>
            <p:nvPr/>
          </p:nvSpPr>
          <p:spPr bwMode="auto">
            <a:xfrm>
              <a:off x="4608" y="2400"/>
              <a:ext cx="912" cy="3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29399" name="Text Box 23"/>
            <p:cNvSpPr txBox="1">
              <a:spLocks noChangeArrowheads="1"/>
            </p:cNvSpPr>
            <p:nvPr/>
          </p:nvSpPr>
          <p:spPr bwMode="auto">
            <a:xfrm>
              <a:off x="4992" y="2832"/>
              <a:ext cx="76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Point Vernal</a:t>
              </a:r>
              <a:endParaRPr lang="fr-FR" sz="2000"/>
            </a:p>
          </p:txBody>
        </p:sp>
        <p:sp>
          <p:nvSpPr>
            <p:cNvPr id="229400" name="Line 24"/>
            <p:cNvSpPr>
              <a:spLocks noChangeShapeType="1"/>
            </p:cNvSpPr>
            <p:nvPr/>
          </p:nvSpPr>
          <p:spPr bwMode="auto">
            <a:xfrm>
              <a:off x="4608" y="1968"/>
              <a:ext cx="240" cy="52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29401" name="Line 25"/>
            <p:cNvSpPr>
              <a:spLocks noChangeShapeType="1"/>
            </p:cNvSpPr>
            <p:nvPr/>
          </p:nvSpPr>
          <p:spPr bwMode="auto">
            <a:xfrm flipV="1">
              <a:off x="4608" y="960"/>
              <a:ext cx="912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29402" name="Text Box 26"/>
            <p:cNvSpPr txBox="1">
              <a:spLocks noChangeArrowheads="1"/>
            </p:cNvSpPr>
            <p:nvPr/>
          </p:nvSpPr>
          <p:spPr bwMode="auto">
            <a:xfrm>
              <a:off x="5040" y="720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Etoile</a:t>
              </a:r>
              <a:endParaRPr lang="fr-FR"/>
            </a:p>
          </p:txBody>
        </p:sp>
        <p:sp>
          <p:nvSpPr>
            <p:cNvPr id="229403" name="Line 27"/>
            <p:cNvSpPr>
              <a:spLocks noChangeShapeType="1"/>
            </p:cNvSpPr>
            <p:nvPr/>
          </p:nvSpPr>
          <p:spPr bwMode="auto">
            <a:xfrm>
              <a:off x="4608" y="1344"/>
              <a:ext cx="480" cy="28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29404" name="Line 28"/>
            <p:cNvSpPr>
              <a:spLocks noChangeShapeType="1"/>
            </p:cNvSpPr>
            <p:nvPr/>
          </p:nvSpPr>
          <p:spPr bwMode="auto">
            <a:xfrm flipH="1" flipV="1">
              <a:off x="4848" y="2016"/>
              <a:ext cx="288" cy="62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fr-FR" dirty="0">
                <a:latin typeface="Arial" charset="0"/>
              </a:rPr>
              <a:t>Temps </a:t>
            </a:r>
            <a:r>
              <a:rPr lang="fr-FR" dirty="0" smtClean="0">
                <a:latin typeface="Arial" charset="0"/>
              </a:rPr>
              <a:t>sidéral - </a:t>
            </a:r>
            <a:r>
              <a:rPr lang="fr-FR" dirty="0" err="1" smtClean="0">
                <a:latin typeface="Arial" charset="0"/>
              </a:rPr>
              <a:t>Exercise</a:t>
            </a:r>
            <a:endParaRPr lang="fr-FR" sz="2400" dirty="0">
              <a:latin typeface="Arial" charset="0"/>
            </a:endParaRP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1676400"/>
            <a:ext cx="7162824" cy="204063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400" dirty="0" smtClean="0">
                <a:latin typeface="Arial" charset="0"/>
                <a:sym typeface="Wingdings" pitchFamily="2" charset="2"/>
              </a:rPr>
              <a:t>Quel est le temps sidéral maintenant?</a:t>
            </a:r>
          </a:p>
          <a:p>
            <a:pPr>
              <a:lnSpc>
                <a:spcPct val="90000"/>
              </a:lnSpc>
            </a:pPr>
            <a:endParaRPr lang="fr-FR" sz="2400" dirty="0">
              <a:latin typeface="Arial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Arial" charset="0"/>
                <a:sym typeface="Wingdings" pitchFamily="2" charset="2"/>
              </a:rPr>
              <a:t>En observant le </a:t>
            </a:r>
            <a:r>
              <a:rPr lang="en-US" sz="2400" dirty="0" err="1" smtClean="0">
                <a:latin typeface="Arial" charset="0"/>
                <a:sym typeface="Wingdings" pitchFamily="2" charset="2"/>
              </a:rPr>
              <a:t>ciel</a:t>
            </a:r>
            <a:r>
              <a:rPr lang="en-US" sz="2400" dirty="0" smtClean="0">
                <a:latin typeface="Arial" charset="0"/>
                <a:sym typeface="Wingdings" pitchFamily="2" charset="2"/>
              </a:rPr>
              <a:t> et </a:t>
            </a:r>
            <a:r>
              <a:rPr lang="en-US" sz="2400" dirty="0" err="1" smtClean="0">
                <a:latin typeface="Arial" charset="0"/>
                <a:sym typeface="Wingdings" pitchFamily="2" charset="2"/>
              </a:rPr>
              <a:t>une</a:t>
            </a:r>
            <a:r>
              <a:rPr lang="en-US" sz="2400" dirty="0" smtClean="0">
                <a:latin typeface="Arial" charset="0"/>
                <a:sym typeface="Wingdings" pitchFamily="2" charset="2"/>
              </a:rPr>
              <a:t> carte </a:t>
            </a:r>
            <a:r>
              <a:rPr lang="en-US" sz="2400" dirty="0" err="1" smtClean="0">
                <a:latin typeface="Arial" charset="0"/>
                <a:sym typeface="Wingdings" pitchFamily="2" charset="2"/>
              </a:rPr>
              <a:t>céleste</a:t>
            </a:r>
            <a:r>
              <a:rPr lang="en-US" sz="2400" dirty="0" smtClean="0">
                <a:latin typeface="Arial" charset="0"/>
                <a:sym typeface="Wingdings" pitchFamily="2" charset="2"/>
              </a:rPr>
              <a:t>…</a:t>
            </a:r>
            <a:endParaRPr lang="en-US" sz="2400" dirty="0">
              <a:latin typeface="Arial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fr-FR" sz="2400" dirty="0">
              <a:latin typeface="Arial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fr-FR" dirty="0">
              <a:latin typeface="Arial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fr-FR" sz="2400" dirty="0">
              <a:latin typeface="Arial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fr-FR" sz="2400" dirty="0">
              <a:latin typeface="Arial" charset="0"/>
              <a:sym typeface="Wingdings" pitchFamily="2" charset="2"/>
            </a:endParaRPr>
          </a:p>
        </p:txBody>
      </p:sp>
      <p:sp>
        <p:nvSpPr>
          <p:cNvPr id="225284" name="Rectangle 4"/>
          <p:cNvSpPr>
            <a:spLocks noChangeArrowheads="1"/>
          </p:cNvSpPr>
          <p:nvPr/>
        </p:nvSpPr>
        <p:spPr bwMode="auto">
          <a:xfrm>
            <a:off x="2846388" y="2520950"/>
            <a:ext cx="9144000" cy="0"/>
          </a:xfrm>
          <a:prstGeom prst="rect">
            <a:avLst/>
          </a:prstGeom>
          <a:solidFill>
            <a:srgbClr val="FFEAB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fr-FR">
                <a:latin typeface="Arial" charset="0"/>
              </a:rPr>
              <a:t>Position </a:t>
            </a:r>
            <a:r>
              <a:rPr lang="en-US">
                <a:latin typeface="Arial" charset="0"/>
              </a:rPr>
              <a:t>d’une planète</a:t>
            </a:r>
            <a:r>
              <a:rPr lang="fr-FR">
                <a:latin typeface="Arial" charset="0"/>
              </a:rPr>
              <a:t/>
            </a:r>
            <a:br>
              <a:rPr lang="fr-FR">
                <a:latin typeface="Arial" charset="0"/>
              </a:rPr>
            </a:br>
            <a:r>
              <a:rPr lang="fr-FR" sz="3200">
                <a:latin typeface="Arial" charset="0"/>
              </a:rPr>
              <a:t>modèle simplifié</a:t>
            </a:r>
            <a:endParaRPr lang="fr-FR" sz="1600">
              <a:latin typeface="Arial" charset="0"/>
            </a:endParaRP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1676400"/>
            <a:ext cx="5257800" cy="60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400">
                <a:latin typeface="Arial" charset="0"/>
                <a:sym typeface="Wingdings" pitchFamily="2" charset="2"/>
              </a:rPr>
              <a:t>Calcul dans le plan écliptique</a:t>
            </a:r>
          </a:p>
          <a:p>
            <a:pPr lvl="2">
              <a:lnSpc>
                <a:spcPct val="90000"/>
              </a:lnSpc>
            </a:pPr>
            <a:r>
              <a:rPr lang="fr-FR" sz="1800">
                <a:latin typeface="Arial" charset="0"/>
                <a:sym typeface="Wingdings" pitchFamily="2" charset="2"/>
              </a:rPr>
              <a:t>date</a:t>
            </a:r>
          </a:p>
          <a:p>
            <a:pPr lvl="2">
              <a:lnSpc>
                <a:spcPct val="90000"/>
              </a:lnSpc>
            </a:pPr>
            <a:r>
              <a:rPr lang="fr-FR" sz="1800">
                <a:latin typeface="Arial" charset="0"/>
                <a:sym typeface="Wingdings" pitchFamily="2" charset="2"/>
              </a:rPr>
              <a:t>position à une date donnée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  <a:sym typeface="Wingdings" pitchFamily="2" charset="2"/>
              </a:rPr>
              <a:t>Correction en fonction de la position de la Terre</a:t>
            </a:r>
          </a:p>
          <a:p>
            <a:pPr>
              <a:lnSpc>
                <a:spcPct val="90000"/>
              </a:lnSpc>
            </a:pPr>
            <a:r>
              <a:rPr lang="fr-FR" sz="2400">
                <a:latin typeface="Arial" charset="0"/>
                <a:sym typeface="Wingdings" pitchFamily="2" charset="2"/>
              </a:rPr>
              <a:t>Passage au coordonnées équatoriales</a:t>
            </a:r>
          </a:p>
          <a:p>
            <a:pPr lvl="2">
              <a:lnSpc>
                <a:spcPct val="90000"/>
              </a:lnSpc>
            </a:pPr>
            <a:r>
              <a:rPr lang="fr-FR" sz="1800">
                <a:latin typeface="Arial" charset="0"/>
                <a:sym typeface="Wingdings" pitchFamily="2" charset="2"/>
              </a:rPr>
              <a:t>coordonnées écliptiques</a:t>
            </a:r>
          </a:p>
          <a:p>
            <a:pPr lvl="2">
              <a:lnSpc>
                <a:spcPct val="90000"/>
              </a:lnSpc>
            </a:pPr>
            <a:r>
              <a:rPr lang="fr-FR" sz="1800">
                <a:latin typeface="Arial" charset="0"/>
                <a:sym typeface="Wingdings" pitchFamily="2" charset="2"/>
              </a:rPr>
              <a:t>obliquité de l’écliptique</a:t>
            </a:r>
            <a:br>
              <a:rPr lang="fr-FR" sz="1800">
                <a:latin typeface="Arial" charset="0"/>
                <a:sym typeface="Wingdings" pitchFamily="2" charset="2"/>
              </a:rPr>
            </a:br>
            <a:r>
              <a:rPr lang="fr-FR" sz="1800">
                <a:latin typeface="Arial" charset="0"/>
                <a:sym typeface="Wingdings" pitchFamily="2" charset="2"/>
              </a:rPr>
              <a:t>environ 23.43 deg</a:t>
            </a:r>
          </a:p>
          <a:p>
            <a:pPr>
              <a:lnSpc>
                <a:spcPct val="90000"/>
              </a:lnSpc>
            </a:pPr>
            <a:r>
              <a:rPr lang="fr-FR" sz="2400">
                <a:latin typeface="Arial" charset="0"/>
                <a:sym typeface="Wingdings" pitchFamily="2" charset="2"/>
              </a:rPr>
              <a:t>Passage aux coordonnées horizontales</a:t>
            </a:r>
          </a:p>
          <a:p>
            <a:pPr lvl="2">
              <a:lnSpc>
                <a:spcPct val="90000"/>
              </a:lnSpc>
            </a:pPr>
            <a:r>
              <a:rPr lang="fr-FR" sz="1800">
                <a:latin typeface="Arial" charset="0"/>
                <a:sym typeface="Wingdings" pitchFamily="2" charset="2"/>
              </a:rPr>
              <a:t>coordonnées équatoriales</a:t>
            </a:r>
          </a:p>
          <a:p>
            <a:pPr lvl="2">
              <a:lnSpc>
                <a:spcPct val="90000"/>
              </a:lnSpc>
            </a:pPr>
            <a:r>
              <a:rPr lang="fr-FR" sz="1800">
                <a:latin typeface="Arial" charset="0"/>
                <a:sym typeface="Wingdings" pitchFamily="2" charset="2"/>
              </a:rPr>
              <a:t>longitude et latitude du lieu </a:t>
            </a:r>
            <a:endParaRPr lang="en-US" sz="1800">
              <a:latin typeface="Arial" charset="0"/>
              <a:sym typeface="Wingdings" pitchFamily="2" charset="2"/>
            </a:endParaRPr>
          </a:p>
          <a:p>
            <a:pPr lvl="2">
              <a:lnSpc>
                <a:spcPct val="90000"/>
              </a:lnSpc>
            </a:pPr>
            <a:r>
              <a:rPr lang="fr-FR" sz="1800">
                <a:latin typeface="Arial" charset="0"/>
                <a:sym typeface="Wingdings" pitchFamily="2" charset="2"/>
              </a:rPr>
              <a:t>date, lst, angle horaire</a:t>
            </a:r>
          </a:p>
          <a:p>
            <a:pPr lvl="2">
              <a:lnSpc>
                <a:spcPct val="90000"/>
              </a:lnSpc>
            </a:pPr>
            <a:endParaRPr lang="fr-FR" sz="1800">
              <a:latin typeface="Arial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fr-FR" sz="2800">
              <a:latin typeface="Arial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fr-FR">
              <a:latin typeface="Arial" charset="0"/>
              <a:sym typeface="Wingdings" pitchFamily="2" charset="2"/>
            </a:endParaRPr>
          </a:p>
        </p:txBody>
      </p:sp>
      <p:sp>
        <p:nvSpPr>
          <p:cNvPr id="227332" name="Rectangle 4"/>
          <p:cNvSpPr>
            <a:spLocks noChangeArrowheads="1"/>
          </p:cNvSpPr>
          <p:nvPr/>
        </p:nvSpPr>
        <p:spPr bwMode="auto">
          <a:xfrm>
            <a:off x="2846388" y="2520950"/>
            <a:ext cx="9144000" cy="0"/>
          </a:xfrm>
          <a:prstGeom prst="rect">
            <a:avLst/>
          </a:prstGeom>
          <a:solidFill>
            <a:srgbClr val="FFEAB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grpSp>
        <p:nvGrpSpPr>
          <p:cNvPr id="227341" name="Group 13"/>
          <p:cNvGrpSpPr>
            <a:grpSpLocks/>
          </p:cNvGrpSpPr>
          <p:nvPr/>
        </p:nvGrpSpPr>
        <p:grpSpPr bwMode="auto">
          <a:xfrm>
            <a:off x="5257800" y="1066800"/>
            <a:ext cx="3429000" cy="2971800"/>
            <a:chOff x="3120" y="1296"/>
            <a:chExt cx="2160" cy="1872"/>
          </a:xfrm>
        </p:grpSpPr>
        <p:sp>
          <p:nvSpPr>
            <p:cNvPr id="227342" name="Oval 14"/>
            <p:cNvSpPr>
              <a:spLocks noChangeArrowheads="1"/>
            </p:cNvSpPr>
            <p:nvPr/>
          </p:nvSpPr>
          <p:spPr bwMode="auto">
            <a:xfrm>
              <a:off x="3120" y="2016"/>
              <a:ext cx="1968" cy="110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343" name="Line 15"/>
            <p:cNvSpPr>
              <a:spLocks noChangeShapeType="1"/>
            </p:cNvSpPr>
            <p:nvPr/>
          </p:nvSpPr>
          <p:spPr bwMode="auto">
            <a:xfrm flipV="1">
              <a:off x="4128" y="2208"/>
              <a:ext cx="1152" cy="336"/>
            </a:xfrm>
            <a:prstGeom prst="line">
              <a:avLst/>
            </a:prstGeom>
            <a:noFill/>
            <a:ln w="15875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27344" name="Line 16"/>
            <p:cNvSpPr>
              <a:spLocks noChangeShapeType="1"/>
            </p:cNvSpPr>
            <p:nvPr/>
          </p:nvSpPr>
          <p:spPr bwMode="auto">
            <a:xfrm flipV="1">
              <a:off x="4128" y="1296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27345" name="Oval 17"/>
            <p:cNvSpPr>
              <a:spLocks noChangeArrowheads="1"/>
            </p:cNvSpPr>
            <p:nvPr/>
          </p:nvSpPr>
          <p:spPr bwMode="auto">
            <a:xfrm>
              <a:off x="3648" y="297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346" name="Line 18"/>
            <p:cNvSpPr>
              <a:spLocks noChangeShapeType="1"/>
            </p:cNvSpPr>
            <p:nvPr/>
          </p:nvSpPr>
          <p:spPr bwMode="auto">
            <a:xfrm flipH="1">
              <a:off x="3168" y="2544"/>
              <a:ext cx="960" cy="24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27347" name="Text Box 19"/>
          <p:cNvSpPr txBox="1">
            <a:spLocks noChangeArrowheads="1"/>
          </p:cNvSpPr>
          <p:nvPr/>
        </p:nvSpPr>
        <p:spPr bwMode="auto">
          <a:xfrm>
            <a:off x="7620000" y="1919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Point vernal</a:t>
            </a:r>
            <a:endParaRPr lang="fr-FR" sz="1800"/>
          </a:p>
        </p:txBody>
      </p:sp>
      <p:sp>
        <p:nvSpPr>
          <p:cNvPr id="227349" name="Oval 21"/>
          <p:cNvSpPr>
            <a:spLocks noChangeArrowheads="1"/>
          </p:cNvSpPr>
          <p:nvPr/>
        </p:nvSpPr>
        <p:spPr bwMode="auto">
          <a:xfrm>
            <a:off x="6705600" y="2933700"/>
            <a:ext cx="3048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fr-FR" dirty="0" smtClean="0">
                <a:latin typeface="Arial" charset="0"/>
              </a:rPr>
              <a:t>Quiz</a:t>
            </a:r>
            <a:endParaRPr lang="fr-FR" dirty="0">
              <a:latin typeface="Arial" charset="0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305800" cy="5105400"/>
          </a:xfrm>
        </p:spPr>
        <p:txBody>
          <a:bodyPr/>
          <a:lstStyle/>
          <a:p>
            <a:pPr>
              <a:buFontTx/>
              <a:buNone/>
            </a:pPr>
            <a:endParaRPr lang="fr-FR" sz="2000" dirty="0">
              <a:latin typeface="Arial" charset="0"/>
              <a:sym typeface="Wingdings" pitchFamily="2" charset="2"/>
            </a:endParaRPr>
          </a:p>
          <a:p>
            <a:endParaRPr lang="fr-FR" sz="2000" dirty="0">
              <a:latin typeface="Arial" charset="0"/>
              <a:sym typeface="Wingdings" pitchFamily="2" charset="2"/>
            </a:endParaRP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Lat -41 Long 174</a:t>
            </a:r>
          </a:p>
          <a:p>
            <a:endParaRPr lang="fr-FR" dirty="0">
              <a:latin typeface="Arial" charset="0"/>
              <a:sym typeface="Wingdings" pitchFamily="2" charset="2"/>
            </a:endParaRPr>
          </a:p>
          <a:p>
            <a:endParaRPr lang="fr-FR" dirty="0">
              <a:sym typeface="Wingdings" pitchFamily="2" charset="2"/>
            </a:endParaRP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2846388" y="2520950"/>
            <a:ext cx="9144000" cy="0"/>
          </a:xfrm>
          <a:prstGeom prst="rect">
            <a:avLst/>
          </a:prstGeom>
          <a:solidFill>
            <a:srgbClr val="FFEAB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7" name="Picture 6" descr="DSCN15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2294874"/>
            <a:ext cx="6084168" cy="45631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980728"/>
            <a:ext cx="3462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Photo prise le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soir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!</a:t>
            </a:r>
          </a:p>
        </p:txBody>
      </p:sp>
      <p:pic>
        <p:nvPicPr>
          <p:cNvPr id="9" name="Picture 8" descr="NSC_01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2336" y="3933057"/>
            <a:ext cx="2474052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5326360" cy="1143000"/>
          </a:xfrm>
        </p:spPr>
        <p:txBody>
          <a:bodyPr/>
          <a:lstStyle/>
          <a:p>
            <a:r>
              <a:rPr lang="fr-FR" dirty="0">
                <a:latin typeface="Arial" charset="0"/>
              </a:rPr>
              <a:t>Précession</a:t>
            </a:r>
            <a:br>
              <a:rPr lang="fr-FR" dirty="0">
                <a:latin typeface="Arial" charset="0"/>
              </a:rPr>
            </a:br>
            <a:endParaRPr lang="fr-FR" sz="1600" dirty="0">
              <a:latin typeface="Arial" charset="0"/>
            </a:endParaRPr>
          </a:p>
        </p:txBody>
      </p:sp>
      <p:sp>
        <p:nvSpPr>
          <p:cNvPr id="237572" name="Rectangle 4"/>
          <p:cNvSpPr>
            <a:spLocks noChangeArrowheads="1"/>
          </p:cNvSpPr>
          <p:nvPr/>
        </p:nvSpPr>
        <p:spPr bwMode="auto">
          <a:xfrm>
            <a:off x="2846388" y="2520950"/>
            <a:ext cx="9144000" cy="0"/>
          </a:xfrm>
          <a:prstGeom prst="rect">
            <a:avLst/>
          </a:prstGeom>
          <a:solidFill>
            <a:srgbClr val="FFEAB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237584" name="Picture 16" descr="http://upload.wikimedia.org/wikipedia/commons/1/16/Precession_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006079"/>
            <a:ext cx="3851920" cy="3851921"/>
          </a:xfrm>
          <a:prstGeom prst="rect">
            <a:avLst/>
          </a:prstGeom>
          <a:noFill/>
        </p:spPr>
      </p:pic>
      <p:sp>
        <p:nvSpPr>
          <p:cNvPr id="237586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3657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000" dirty="0">
                <a:latin typeface="Arial" charset="0"/>
                <a:sym typeface="Wingdings" pitchFamily="2" charset="2"/>
              </a:rPr>
              <a:t>Le Pôle Nord à une période de</a:t>
            </a:r>
            <a:r>
              <a:rPr lang="en-US" sz="2000" dirty="0">
                <a:latin typeface="Arial" charset="0"/>
                <a:sym typeface="Wingdings" pitchFamily="2" charset="2"/>
              </a:rPr>
              <a:t> </a:t>
            </a:r>
            <a:r>
              <a:rPr lang="fr-FR" sz="2000" dirty="0">
                <a:latin typeface="Arial" charset="0"/>
                <a:sym typeface="Wingdings" pitchFamily="2" charset="2"/>
              </a:rPr>
              <a:t>25 800 ans</a:t>
            </a:r>
            <a:endParaRPr lang="en-US" sz="2000" dirty="0">
              <a:latin typeface="Arial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charset="0"/>
                <a:sym typeface="Wingdings" pitchFamily="2" charset="2"/>
              </a:rPr>
              <a:t>Les </a:t>
            </a:r>
            <a:r>
              <a:rPr lang="en-US" sz="2000" dirty="0" err="1">
                <a:latin typeface="Arial" charset="0"/>
                <a:sym typeface="Wingdings" pitchFamily="2" charset="2"/>
              </a:rPr>
              <a:t>signes</a:t>
            </a:r>
            <a:r>
              <a:rPr lang="en-US" sz="2000" dirty="0">
                <a:latin typeface="Arial" charset="0"/>
                <a:sym typeface="Wingdings" pitchFamily="2" charset="2"/>
              </a:rPr>
              <a:t> du Zodiac </a:t>
            </a:r>
            <a:r>
              <a:rPr lang="en-US" sz="2000" dirty="0" err="1">
                <a:latin typeface="Arial" charset="0"/>
                <a:sym typeface="Wingdings" pitchFamily="2" charset="2"/>
              </a:rPr>
              <a:t>ont</a:t>
            </a:r>
            <a:r>
              <a:rPr lang="en-US" sz="2000" dirty="0">
                <a:latin typeface="Arial" charset="0"/>
                <a:sym typeface="Wingdings" pitchFamily="2" charset="2"/>
              </a:rPr>
              <a:t> </a:t>
            </a:r>
            <a:r>
              <a:rPr lang="en-US" sz="2000" dirty="0" err="1">
                <a:latin typeface="Arial" charset="0"/>
                <a:sym typeface="Wingdings" pitchFamily="2" charset="2"/>
              </a:rPr>
              <a:t>changé</a:t>
            </a:r>
            <a:r>
              <a:rPr lang="en-US" sz="2000" dirty="0">
                <a:latin typeface="Arial" charset="0"/>
                <a:sym typeface="Wingdings" pitchFamily="2" charset="2"/>
              </a:rPr>
              <a:t> </a:t>
            </a:r>
            <a:r>
              <a:rPr lang="en-US" sz="2000" dirty="0" err="1">
                <a:latin typeface="Arial" charset="0"/>
                <a:sym typeface="Wingdings" pitchFamily="2" charset="2"/>
              </a:rPr>
              <a:t>d’environ</a:t>
            </a:r>
            <a:r>
              <a:rPr lang="en-US" sz="2000" dirty="0">
                <a:latin typeface="Arial" charset="0"/>
                <a:sym typeface="Wingdings" pitchFamily="2" charset="2"/>
              </a:rPr>
              <a:t> 15 </a:t>
            </a:r>
            <a:r>
              <a:rPr lang="en-US" sz="2000" dirty="0" err="1">
                <a:latin typeface="Arial" charset="0"/>
                <a:sym typeface="Wingdings" pitchFamily="2" charset="2"/>
              </a:rPr>
              <a:t>jours</a:t>
            </a:r>
            <a:r>
              <a:rPr lang="en-US" sz="2000" dirty="0">
                <a:latin typeface="Arial" charset="0"/>
                <a:sym typeface="Wingdings" pitchFamily="2" charset="2"/>
              </a:rPr>
              <a:t> en 2000 ans. </a:t>
            </a:r>
            <a:br>
              <a:rPr lang="en-US" sz="2000" dirty="0">
                <a:latin typeface="Arial" charset="0"/>
                <a:sym typeface="Wingdings" pitchFamily="2" charset="2"/>
              </a:rPr>
            </a:br>
            <a:r>
              <a:rPr lang="en-US" sz="2000" dirty="0">
                <a:latin typeface="Arial" charset="0"/>
                <a:sym typeface="Wingdings" pitchFamily="2" charset="2"/>
              </a:rPr>
              <a:t>Vive </a:t>
            </a:r>
            <a:r>
              <a:rPr lang="en-US" sz="2000" dirty="0" err="1">
                <a:latin typeface="Arial" charset="0"/>
                <a:sym typeface="Wingdings" pitchFamily="2" charset="2"/>
              </a:rPr>
              <a:t>l’astrologie</a:t>
            </a:r>
            <a:endParaRPr lang="en-US" sz="2000" dirty="0">
              <a:latin typeface="Arial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en-US" sz="2000" dirty="0">
              <a:solidFill>
                <a:schemeClr val="bg2"/>
              </a:solidFill>
              <a:latin typeface="Arial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en-US" sz="2000" dirty="0">
              <a:solidFill>
                <a:schemeClr val="bg2"/>
              </a:solidFill>
              <a:latin typeface="Arial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en-US" sz="2000" dirty="0">
              <a:solidFill>
                <a:schemeClr val="bg2"/>
              </a:solidFill>
              <a:latin typeface="Arial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en-US" sz="2000" dirty="0">
              <a:solidFill>
                <a:schemeClr val="bg2"/>
              </a:solidFill>
              <a:latin typeface="Arial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en-US" sz="2000" dirty="0">
              <a:solidFill>
                <a:schemeClr val="bg2"/>
              </a:solidFill>
              <a:latin typeface="Arial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fr-FR" sz="2000" dirty="0">
              <a:solidFill>
                <a:schemeClr val="bg2"/>
              </a:solidFill>
              <a:latin typeface="Arial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en-US" sz="1600" dirty="0">
              <a:solidFill>
                <a:schemeClr val="bg2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sz="1600" dirty="0">
              <a:solidFill>
                <a:schemeClr val="bg2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sz="1600" dirty="0">
              <a:solidFill>
                <a:schemeClr val="bg2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Le point Vernal </a:t>
            </a:r>
            <a:r>
              <a:rPr lang="en-US" sz="2000" dirty="0" err="1">
                <a:latin typeface="Arial" charset="0"/>
              </a:rPr>
              <a:t>est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appelé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aussi</a:t>
            </a:r>
            <a:r>
              <a:rPr lang="en-US" sz="2000" dirty="0">
                <a:latin typeface="Arial" charset="0"/>
              </a:rPr>
              <a:t> point </a:t>
            </a:r>
            <a:r>
              <a:rPr lang="en-US" sz="2000" dirty="0" err="1">
                <a:latin typeface="Arial" charset="0"/>
              </a:rPr>
              <a:t>d’Aries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mais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il</a:t>
            </a:r>
            <a:r>
              <a:rPr lang="en-US" sz="2000" dirty="0">
                <a:latin typeface="Arial" charset="0"/>
              </a:rPr>
              <a:t> se </a:t>
            </a:r>
            <a:r>
              <a:rPr lang="en-US" sz="2000" dirty="0" err="1">
                <a:latin typeface="Arial" charset="0"/>
              </a:rPr>
              <a:t>trouve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dans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les </a:t>
            </a:r>
            <a:r>
              <a:rPr lang="en-US" sz="2000" dirty="0" err="1" smtClean="0">
                <a:latin typeface="Arial" charset="0"/>
              </a:rPr>
              <a:t>Poissons</a:t>
            </a:r>
            <a:endParaRPr lang="fr-FR" sz="2000" dirty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fr-FR" sz="1600" dirty="0">
              <a:latin typeface="Arial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fr-FR" sz="2400" dirty="0">
              <a:latin typeface="Arial" charset="0"/>
              <a:sym typeface="Wingdings" pitchFamily="2" charset="2"/>
            </a:endParaRPr>
          </a:p>
        </p:txBody>
      </p:sp>
      <p:pic>
        <p:nvPicPr>
          <p:cNvPr id="237587" name="Picture 19" descr="C:\Documents and Settings\Owner\My Documents\My Pictures\Gyroscope_precession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124200"/>
            <a:ext cx="2286000" cy="2286000"/>
          </a:xfrm>
          <a:prstGeom prst="rect">
            <a:avLst/>
          </a:prstGeom>
          <a:noFill/>
        </p:spPr>
      </p:pic>
      <p:pic>
        <p:nvPicPr>
          <p:cNvPr id="9" name="Picture 20" descr="Image:North season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620688"/>
            <a:ext cx="3604827" cy="2132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fr-FR" dirty="0">
                <a:latin typeface="Arial" charset="0"/>
              </a:rPr>
              <a:t>Précession</a:t>
            </a:r>
            <a:br>
              <a:rPr lang="fr-FR" dirty="0">
                <a:latin typeface="Arial" charset="0"/>
              </a:rPr>
            </a:br>
            <a:endParaRPr lang="fr-FR" sz="1600" dirty="0">
              <a:latin typeface="Arial" charset="0"/>
            </a:endParaRPr>
          </a:p>
        </p:txBody>
      </p:sp>
      <p:sp>
        <p:nvSpPr>
          <p:cNvPr id="23142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17488" y="1676400"/>
            <a:ext cx="5257800" cy="60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000" dirty="0">
                <a:latin typeface="Arial" charset="0"/>
                <a:sym typeface="Wingdings" pitchFamily="2" charset="2"/>
              </a:rPr>
              <a:t>Le Pôle Nord à une période de</a:t>
            </a:r>
            <a:br>
              <a:rPr lang="fr-FR" sz="2000" dirty="0">
                <a:latin typeface="Arial" charset="0"/>
                <a:sym typeface="Wingdings" pitchFamily="2" charset="2"/>
              </a:rPr>
            </a:br>
            <a:r>
              <a:rPr lang="fr-FR" sz="2000" dirty="0">
                <a:latin typeface="Arial" charset="0"/>
                <a:sym typeface="Wingdings" pitchFamily="2" charset="2"/>
              </a:rPr>
              <a:t>25 800 ans</a:t>
            </a:r>
          </a:p>
          <a:p>
            <a:pPr>
              <a:lnSpc>
                <a:spcPct val="90000"/>
              </a:lnSpc>
            </a:pPr>
            <a:r>
              <a:rPr lang="fr-FR" sz="2000" dirty="0">
                <a:latin typeface="Arial" charset="0"/>
                <a:sym typeface="Wingdings" pitchFamily="2" charset="2"/>
              </a:rPr>
              <a:t>L’étoile Polaire ne sera pas toujours au Nord</a:t>
            </a:r>
          </a:p>
          <a:p>
            <a:pPr>
              <a:lnSpc>
                <a:spcPct val="90000"/>
              </a:lnSpc>
            </a:pPr>
            <a:r>
              <a:rPr lang="fr-FR" sz="2000" dirty="0">
                <a:latin typeface="Arial" charset="0"/>
                <a:sym typeface="Wingdings" pitchFamily="2" charset="2"/>
              </a:rPr>
              <a:t>Les coordonnées équatoriales sont basées sur la direction du pôle Nord</a:t>
            </a:r>
            <a:r>
              <a:rPr lang="en-US" sz="2000" dirty="0">
                <a:latin typeface="Arial" charset="0"/>
                <a:sym typeface="Wingdings" pitchFamily="2" charset="2"/>
              </a:rPr>
              <a:t> et du point Vernal</a:t>
            </a:r>
            <a:r>
              <a:rPr lang="fr-FR" sz="2000" dirty="0">
                <a:latin typeface="Arial" charset="0"/>
                <a:sym typeface="Wingdings" pitchFamily="2" charset="2"/>
              </a:rPr>
              <a:t>...</a:t>
            </a:r>
          </a:p>
          <a:p>
            <a:pPr>
              <a:lnSpc>
                <a:spcPct val="90000"/>
              </a:lnSpc>
            </a:pPr>
            <a:r>
              <a:rPr lang="fr-FR" sz="2000" dirty="0">
                <a:latin typeface="Arial" charset="0"/>
                <a:sym typeface="Wingdings" pitchFamily="2" charset="2"/>
              </a:rPr>
              <a:t>Les coordonnées équatoriales doivent donc être corrigées.</a:t>
            </a:r>
          </a:p>
          <a:p>
            <a:pPr>
              <a:lnSpc>
                <a:spcPct val="90000"/>
              </a:lnSpc>
            </a:pPr>
            <a:r>
              <a:rPr lang="fr-FR" sz="2000" dirty="0">
                <a:latin typeface="Arial" charset="0"/>
                <a:sym typeface="Wingdings" pitchFamily="2" charset="2"/>
              </a:rPr>
              <a:t>Les cartes actuelles sont en coordonnées de l’an </a:t>
            </a:r>
            <a:r>
              <a:rPr lang="fr-FR" sz="2000" dirty="0" smtClean="0">
                <a:latin typeface="Arial" charset="0"/>
                <a:sym typeface="Wingdings" pitchFamily="2" charset="2"/>
              </a:rPr>
              <a:t>2000, les plus anciennes 1950.</a:t>
            </a:r>
            <a:endParaRPr lang="fr-FR" sz="2000" dirty="0">
              <a:latin typeface="Arial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fr-FR" sz="2000" dirty="0">
                <a:latin typeface="Arial" charset="0"/>
                <a:sym typeface="Wingdings" pitchFamily="2" charset="2"/>
              </a:rPr>
              <a:t>Il existe des formules simplifiées et rigoureuses</a:t>
            </a:r>
            <a:r>
              <a:rPr lang="en-US" sz="2000" dirty="0">
                <a:latin typeface="Arial" charset="0"/>
                <a:sym typeface="Wingdings" pitchFamily="2" charset="2"/>
              </a:rPr>
              <a:t> pour passer des </a:t>
            </a:r>
            <a:r>
              <a:rPr lang="en-US" sz="2000" dirty="0" err="1">
                <a:latin typeface="Arial" charset="0"/>
                <a:sym typeface="Wingdings" pitchFamily="2" charset="2"/>
              </a:rPr>
              <a:t>coordonnées</a:t>
            </a:r>
            <a:r>
              <a:rPr lang="en-US" sz="2000" dirty="0">
                <a:latin typeface="Arial" charset="0"/>
                <a:sym typeface="Wingdings" pitchFamily="2" charset="2"/>
              </a:rPr>
              <a:t> 2000 à </a:t>
            </a:r>
            <a:r>
              <a:rPr lang="en-US" sz="2000" dirty="0" err="1">
                <a:latin typeface="Arial" charset="0"/>
                <a:sym typeface="Wingdings" pitchFamily="2" charset="2"/>
              </a:rPr>
              <a:t>celles</a:t>
            </a:r>
            <a:r>
              <a:rPr lang="en-US" sz="2000" dirty="0">
                <a:latin typeface="Arial" charset="0"/>
                <a:sym typeface="Wingdings" pitchFamily="2" charset="2"/>
              </a:rPr>
              <a:t> du jour.</a:t>
            </a:r>
            <a:endParaRPr lang="fr-FR" sz="2000" dirty="0">
              <a:latin typeface="Arial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fr-FR" sz="2000" dirty="0">
                <a:latin typeface="Arial" charset="0"/>
                <a:sym typeface="Wingdings" pitchFamily="2" charset="2"/>
              </a:rPr>
              <a:t>L’écart entre 2000 et </a:t>
            </a:r>
            <a:r>
              <a:rPr lang="fr-FR" sz="2000" dirty="0" smtClean="0">
                <a:latin typeface="Arial" charset="0"/>
                <a:sym typeface="Wingdings" pitchFamily="2" charset="2"/>
              </a:rPr>
              <a:t>2015 </a:t>
            </a:r>
            <a:r>
              <a:rPr lang="fr-FR" sz="2000" dirty="0">
                <a:latin typeface="Arial" charset="0"/>
                <a:sym typeface="Wingdings" pitchFamily="2" charset="2"/>
              </a:rPr>
              <a:t> </a:t>
            </a:r>
            <a:r>
              <a:rPr lang="fr-FR" sz="2000" dirty="0" smtClean="0">
                <a:latin typeface="Arial" charset="0"/>
                <a:sym typeface="Wingdings" pitchFamily="2" charset="2"/>
              </a:rPr>
              <a:t>jusqu’à </a:t>
            </a:r>
            <a:r>
              <a:rPr lang="fr-FR" sz="2000" dirty="0">
                <a:latin typeface="Arial" charset="0"/>
                <a:sym typeface="Wingdings" pitchFamily="2" charset="2"/>
              </a:rPr>
              <a:t>plusieurs minutes d’arc</a:t>
            </a:r>
          </a:p>
          <a:p>
            <a:pPr lvl="2">
              <a:lnSpc>
                <a:spcPct val="90000"/>
              </a:lnSpc>
            </a:pPr>
            <a:endParaRPr lang="fr-FR" sz="1600" dirty="0">
              <a:latin typeface="Arial" charset="0"/>
              <a:sym typeface="Wingdings" pitchFamily="2" charset="2"/>
            </a:endParaRPr>
          </a:p>
        </p:txBody>
      </p:sp>
      <p:sp>
        <p:nvSpPr>
          <p:cNvPr id="231428" name="Rectangle 1028"/>
          <p:cNvSpPr>
            <a:spLocks noChangeArrowheads="1"/>
          </p:cNvSpPr>
          <p:nvPr/>
        </p:nvSpPr>
        <p:spPr bwMode="auto">
          <a:xfrm>
            <a:off x="2846388" y="2520950"/>
            <a:ext cx="9144000" cy="0"/>
          </a:xfrm>
          <a:prstGeom prst="rect">
            <a:avLst/>
          </a:prstGeom>
          <a:solidFill>
            <a:srgbClr val="FFEAB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grpSp>
        <p:nvGrpSpPr>
          <p:cNvPr id="231429" name="Group 1029"/>
          <p:cNvGrpSpPr>
            <a:grpSpLocks/>
          </p:cNvGrpSpPr>
          <p:nvPr/>
        </p:nvGrpSpPr>
        <p:grpSpPr bwMode="auto">
          <a:xfrm>
            <a:off x="5257800" y="1066800"/>
            <a:ext cx="3429000" cy="2971800"/>
            <a:chOff x="3120" y="1296"/>
            <a:chExt cx="2160" cy="1872"/>
          </a:xfrm>
        </p:grpSpPr>
        <p:sp>
          <p:nvSpPr>
            <p:cNvPr id="231430" name="Oval 1030"/>
            <p:cNvSpPr>
              <a:spLocks noChangeArrowheads="1"/>
            </p:cNvSpPr>
            <p:nvPr/>
          </p:nvSpPr>
          <p:spPr bwMode="auto">
            <a:xfrm>
              <a:off x="3120" y="2016"/>
              <a:ext cx="1968" cy="110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1431" name="Line 1031"/>
            <p:cNvSpPr>
              <a:spLocks noChangeShapeType="1"/>
            </p:cNvSpPr>
            <p:nvPr/>
          </p:nvSpPr>
          <p:spPr bwMode="auto">
            <a:xfrm flipV="1">
              <a:off x="4128" y="2208"/>
              <a:ext cx="1152" cy="336"/>
            </a:xfrm>
            <a:prstGeom prst="line">
              <a:avLst/>
            </a:prstGeom>
            <a:noFill/>
            <a:ln w="15875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1432" name="Line 1032"/>
            <p:cNvSpPr>
              <a:spLocks noChangeShapeType="1"/>
            </p:cNvSpPr>
            <p:nvPr/>
          </p:nvSpPr>
          <p:spPr bwMode="auto">
            <a:xfrm flipV="1">
              <a:off x="4128" y="1296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1433" name="Oval 1033"/>
            <p:cNvSpPr>
              <a:spLocks noChangeArrowheads="1"/>
            </p:cNvSpPr>
            <p:nvPr/>
          </p:nvSpPr>
          <p:spPr bwMode="auto">
            <a:xfrm>
              <a:off x="3648" y="297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1434" name="Line 1034"/>
            <p:cNvSpPr>
              <a:spLocks noChangeShapeType="1"/>
            </p:cNvSpPr>
            <p:nvPr/>
          </p:nvSpPr>
          <p:spPr bwMode="auto">
            <a:xfrm flipH="1">
              <a:off x="3168" y="2544"/>
              <a:ext cx="960" cy="24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1435" name="Text Box 1035"/>
          <p:cNvSpPr txBox="1">
            <a:spLocks noChangeArrowheads="1"/>
          </p:cNvSpPr>
          <p:nvPr/>
        </p:nvSpPr>
        <p:spPr bwMode="auto">
          <a:xfrm>
            <a:off x="7620000" y="1919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Point vernal</a:t>
            </a:r>
            <a:endParaRPr lang="fr-FR" sz="1800"/>
          </a:p>
        </p:txBody>
      </p:sp>
      <p:sp>
        <p:nvSpPr>
          <p:cNvPr id="231436" name="Oval 1036"/>
          <p:cNvSpPr>
            <a:spLocks noChangeArrowheads="1"/>
          </p:cNvSpPr>
          <p:nvPr/>
        </p:nvSpPr>
        <p:spPr bwMode="auto">
          <a:xfrm>
            <a:off x="6705600" y="2933700"/>
            <a:ext cx="3048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231437" name="Picture 1037" descr="C:\Documents and Settings\Owner\My Documents\My Pictures\Gyroscope_precessio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76200"/>
            <a:ext cx="1600200" cy="1600200"/>
          </a:xfrm>
          <a:prstGeom prst="rect">
            <a:avLst/>
          </a:prstGeom>
          <a:noFill/>
        </p:spPr>
      </p:pic>
      <p:sp>
        <p:nvSpPr>
          <p:cNvPr id="231438" name="Line 1038"/>
          <p:cNvSpPr>
            <a:spLocks noChangeShapeType="1"/>
          </p:cNvSpPr>
          <p:nvPr/>
        </p:nvSpPr>
        <p:spPr bwMode="auto">
          <a:xfrm>
            <a:off x="6400800" y="3962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231439" name="Picture 1039" descr="http://upload.wikimedia.org/wikipedia/commons/6/61/AxialTiltObliquit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373563"/>
            <a:ext cx="3200400" cy="2484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4478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Les </a:t>
            </a:r>
            <a:r>
              <a:rPr lang="en-US" dirty="0" err="1">
                <a:latin typeface="Arial" charset="0"/>
              </a:rPr>
              <a:t>Jours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Juliens</a:t>
            </a:r>
            <a:r>
              <a:rPr lang="fr-FR" dirty="0">
                <a:latin typeface="Arial" charset="0"/>
              </a:rPr>
              <a:t/>
            </a:r>
            <a:br>
              <a:rPr lang="fr-FR" dirty="0">
                <a:latin typeface="Arial" charset="0"/>
              </a:rPr>
            </a:br>
            <a:endParaRPr lang="fr-FR" sz="1600" dirty="0">
              <a:latin typeface="Arial" charset="0"/>
            </a:endParaRP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173913" cy="91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000" dirty="0">
                <a:latin typeface="Arial" charset="0"/>
                <a:sym typeface="Wingdings" pitchFamily="2" charset="2"/>
              </a:rPr>
              <a:t>JD = Jour Julien</a:t>
            </a:r>
            <a:r>
              <a:rPr lang="en-US" sz="2000" dirty="0">
                <a:latin typeface="Arial" charset="0"/>
                <a:sym typeface="Wingdings" pitchFamily="2" charset="2"/>
              </a:rPr>
              <a:t>            2 </a:t>
            </a:r>
            <a:r>
              <a:rPr lang="en-US" sz="2000" dirty="0" smtClean="0">
                <a:latin typeface="Arial" charset="0"/>
                <a:sym typeface="Wingdings" pitchFamily="2" charset="2"/>
              </a:rPr>
              <a:t>457 045 = 23/1/2015 </a:t>
            </a:r>
            <a:endParaRPr lang="en-US" sz="2000" dirty="0">
              <a:latin typeface="Arial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fr-FR" sz="2000" dirty="0">
                <a:latin typeface="Arial" charset="0"/>
                <a:sym typeface="Wingdings" pitchFamily="2" charset="2"/>
              </a:rPr>
              <a:t>Numérotation des jours depuis</a:t>
            </a:r>
            <a:br>
              <a:rPr lang="fr-FR" sz="2000" dirty="0">
                <a:latin typeface="Arial" charset="0"/>
                <a:sym typeface="Wingdings" pitchFamily="2" charset="2"/>
              </a:rPr>
            </a:br>
            <a:r>
              <a:rPr lang="fr-FR" sz="2000" dirty="0">
                <a:latin typeface="Arial" charset="0"/>
                <a:sym typeface="Wingdings" pitchFamily="2" charset="2"/>
              </a:rPr>
              <a:t>le </a:t>
            </a:r>
            <a:r>
              <a:rPr lang="en-US" sz="2000" dirty="0" err="1">
                <a:latin typeface="Arial" charset="0"/>
                <a:sym typeface="Wingdings" pitchFamily="2" charset="2"/>
              </a:rPr>
              <a:t>lundi</a:t>
            </a:r>
            <a:r>
              <a:rPr lang="en-US" sz="2000" dirty="0">
                <a:latin typeface="Arial" charset="0"/>
                <a:sym typeface="Wingdings" pitchFamily="2" charset="2"/>
              </a:rPr>
              <a:t> 1er </a:t>
            </a:r>
            <a:r>
              <a:rPr lang="en-US" sz="2000" dirty="0" err="1">
                <a:latin typeface="Arial" charset="0"/>
                <a:sym typeface="Wingdings" pitchFamily="2" charset="2"/>
              </a:rPr>
              <a:t>Janvier</a:t>
            </a:r>
            <a:r>
              <a:rPr lang="en-US" sz="2000" dirty="0">
                <a:latin typeface="Arial" charset="0"/>
                <a:sym typeface="Wingdings" pitchFamily="2" charset="2"/>
              </a:rPr>
              <a:t> 4713 BC à 12h UT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charset="0"/>
                <a:sym typeface="Wingdings" pitchFamily="2" charset="2"/>
              </a:rPr>
              <a:t>Pas de </a:t>
            </a:r>
            <a:r>
              <a:rPr lang="en-US" sz="2000" dirty="0" err="1">
                <a:latin typeface="Arial" charset="0"/>
                <a:sym typeface="Wingdings" pitchFamily="2" charset="2"/>
              </a:rPr>
              <a:t>jours</a:t>
            </a:r>
            <a:r>
              <a:rPr lang="en-US" sz="2000" dirty="0">
                <a:latin typeface="Arial" charset="0"/>
                <a:sym typeface="Wingdings" pitchFamily="2" charset="2"/>
              </a:rPr>
              <a:t> </a:t>
            </a:r>
            <a:r>
              <a:rPr lang="en-US" sz="2000" dirty="0" err="1">
                <a:latin typeface="Arial" charset="0"/>
                <a:sym typeface="Wingdings" pitchFamily="2" charset="2"/>
              </a:rPr>
              <a:t>juliens</a:t>
            </a:r>
            <a:r>
              <a:rPr lang="en-US" sz="2000" dirty="0">
                <a:latin typeface="Arial" charset="0"/>
                <a:sym typeface="Wingdings" pitchFamily="2" charset="2"/>
              </a:rPr>
              <a:t> </a:t>
            </a:r>
            <a:r>
              <a:rPr lang="en-US" sz="2000" dirty="0" err="1">
                <a:latin typeface="Arial" charset="0"/>
                <a:sym typeface="Wingdings" pitchFamily="2" charset="2"/>
              </a:rPr>
              <a:t>locaux</a:t>
            </a:r>
            <a:r>
              <a:rPr lang="en-US" sz="2000" dirty="0">
                <a:latin typeface="Arial" charset="0"/>
                <a:sym typeface="Wingdings" pitchFamily="2" charset="2"/>
              </a:rPr>
              <a:t> – </a:t>
            </a:r>
            <a:r>
              <a:rPr lang="en-US" sz="2000" dirty="0" err="1">
                <a:latin typeface="Arial" charset="0"/>
                <a:sym typeface="Wingdings" pitchFamily="2" charset="2"/>
              </a:rPr>
              <a:t>tjs</a:t>
            </a:r>
            <a:r>
              <a:rPr lang="en-US" sz="2000" dirty="0">
                <a:latin typeface="Arial" charset="0"/>
                <a:sym typeface="Wingdings" pitchFamily="2" charset="2"/>
              </a:rPr>
              <a:t> Greenwich </a:t>
            </a:r>
          </a:p>
          <a:p>
            <a:pPr>
              <a:lnSpc>
                <a:spcPct val="90000"/>
              </a:lnSpc>
            </a:pPr>
            <a:r>
              <a:rPr lang="en-US" sz="2000" dirty="0" err="1">
                <a:latin typeface="Arial" charset="0"/>
                <a:sym typeface="Wingdings" pitchFamily="2" charset="2"/>
              </a:rPr>
              <a:t>Echappe</a:t>
            </a:r>
            <a:r>
              <a:rPr lang="en-US" sz="2000" dirty="0">
                <a:latin typeface="Arial" charset="0"/>
                <a:sym typeface="Wingdings" pitchFamily="2" charset="2"/>
              </a:rPr>
              <a:t> aux caprices du </a:t>
            </a:r>
            <a:r>
              <a:rPr lang="en-US" sz="2000" dirty="0" err="1">
                <a:latin typeface="Arial" charset="0"/>
                <a:sym typeface="Wingdings" pitchFamily="2" charset="2"/>
              </a:rPr>
              <a:t>calendrier</a:t>
            </a:r>
            <a:r>
              <a:rPr lang="en-US" sz="2000" dirty="0">
                <a:latin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sym typeface="Wingdings" pitchFamily="2" charset="2"/>
              </a:rPr>
              <a:t>y.c</a:t>
            </a:r>
            <a:r>
              <a:rPr lang="en-US" sz="2000" dirty="0">
                <a:latin typeface="Arial" charset="0"/>
                <a:sym typeface="Wingdings" pitchFamily="2" charset="2"/>
              </a:rPr>
              <a:t>. </a:t>
            </a:r>
            <a:r>
              <a:rPr lang="en-US" sz="2000" dirty="0" err="1">
                <a:latin typeface="Arial" charset="0"/>
                <a:sym typeface="Wingdings" pitchFamily="2" charset="2"/>
              </a:rPr>
              <a:t>réforme</a:t>
            </a:r>
            <a:r>
              <a:rPr lang="en-US" sz="2000" dirty="0">
                <a:latin typeface="Arial" charset="0"/>
                <a:sym typeface="Wingdings" pitchFamily="2" charset="2"/>
              </a:rPr>
              <a:t> du </a:t>
            </a:r>
            <a:r>
              <a:rPr lang="en-US" sz="2000" dirty="0" err="1">
                <a:latin typeface="Arial" charset="0"/>
                <a:sym typeface="Wingdings" pitchFamily="2" charset="2"/>
              </a:rPr>
              <a:t>Pape</a:t>
            </a:r>
            <a:r>
              <a:rPr lang="en-US" sz="2000" dirty="0">
                <a:latin typeface="Arial" charset="0"/>
                <a:sym typeface="Wingdings" pitchFamily="2" charset="2"/>
              </a:rPr>
              <a:t> </a:t>
            </a:r>
            <a:r>
              <a:rPr lang="en-US" sz="2000" dirty="0" err="1">
                <a:latin typeface="Arial" charset="0"/>
                <a:sym typeface="Wingdings" pitchFamily="2" charset="2"/>
              </a:rPr>
              <a:t>Grégoire</a:t>
            </a:r>
            <a:r>
              <a:rPr lang="en-US" sz="2000" dirty="0">
                <a:latin typeface="Arial" charset="0"/>
                <a:sym typeface="Wingdings" pitchFamily="2" charset="2"/>
              </a:rPr>
              <a:t> en </a:t>
            </a:r>
            <a:r>
              <a:rPr lang="en-US" sz="2000" dirty="0" err="1">
                <a:latin typeface="Arial" charset="0"/>
                <a:sym typeface="Wingdings" pitchFamily="2" charset="2"/>
              </a:rPr>
              <a:t>Octobre</a:t>
            </a:r>
            <a:r>
              <a:rPr lang="en-US" sz="2000" dirty="0">
                <a:latin typeface="Arial" charset="0"/>
                <a:sym typeface="Wingdings" pitchFamily="2" charset="2"/>
              </a:rPr>
              <a:t> 1582</a:t>
            </a:r>
            <a:endParaRPr lang="fr-FR" sz="2000" dirty="0">
              <a:latin typeface="Arial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fr-FR" sz="2000" dirty="0">
                <a:latin typeface="Arial" charset="0"/>
                <a:sym typeface="Wingdings" pitchFamily="2" charset="2"/>
              </a:rPr>
              <a:t>Change à 12h UT</a:t>
            </a:r>
            <a:endParaRPr lang="en-US" sz="2000" dirty="0">
              <a:latin typeface="Arial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charset="0"/>
                <a:sym typeface="Wingdings" pitchFamily="2" charset="2"/>
              </a:rPr>
              <a:t>Internet </a:t>
            </a:r>
            <a:r>
              <a:rPr lang="en-US" sz="2000" dirty="0" err="1">
                <a:latin typeface="Arial" charset="0"/>
                <a:sym typeface="Wingdings" pitchFamily="2" charset="2"/>
              </a:rPr>
              <a:t>fournit</a:t>
            </a:r>
            <a:r>
              <a:rPr lang="en-US" sz="2000" dirty="0">
                <a:latin typeface="Arial" charset="0"/>
                <a:sym typeface="Wingdings" pitchFamily="2" charset="2"/>
              </a:rPr>
              <a:t> des </a:t>
            </a:r>
            <a:r>
              <a:rPr lang="en-US" sz="2000" dirty="0" err="1">
                <a:latin typeface="Arial" charset="0"/>
                <a:sym typeface="Wingdings" pitchFamily="2" charset="2"/>
              </a:rPr>
              <a:t>calculateurs</a:t>
            </a:r>
            <a:r>
              <a:rPr lang="en-US" sz="2000" dirty="0">
                <a:latin typeface="Arial" charset="0"/>
                <a:sym typeface="Wingdings" pitchFamily="2" charset="2"/>
              </a:rPr>
              <a:t> </a:t>
            </a:r>
            <a:r>
              <a:rPr lang="fr-FR" sz="1800" dirty="0">
                <a:latin typeface="Arial" charset="0"/>
                <a:sym typeface="Wingdings" pitchFamily="2" charset="2"/>
                <a:hlinkClick r:id="rId3"/>
              </a:rPr>
              <a:t>http://aa.usno.navy.mil/data/docs/JulianDate.php</a:t>
            </a:r>
            <a:endParaRPr lang="en-US" sz="2000" dirty="0">
              <a:latin typeface="Arial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charset="0"/>
                <a:sym typeface="Wingdings" pitchFamily="2" charset="2"/>
              </a:rPr>
              <a:t>Le jour de la </a:t>
            </a:r>
            <a:r>
              <a:rPr lang="en-US" sz="2000" dirty="0" err="1">
                <a:latin typeface="Arial" charset="0"/>
                <a:sym typeface="Wingdings" pitchFamily="2" charset="2"/>
              </a:rPr>
              <a:t>semaine</a:t>
            </a:r>
            <a:r>
              <a:rPr lang="en-US" sz="2000" dirty="0">
                <a:latin typeface="Arial" charset="0"/>
                <a:sym typeface="Wingdings" pitchFamily="2" charset="2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1800" dirty="0" err="1">
                <a:latin typeface="Arial" charset="0"/>
                <a:sym typeface="Wingdings" pitchFamily="2" charset="2"/>
              </a:rPr>
              <a:t>reste</a:t>
            </a:r>
            <a:r>
              <a:rPr lang="en-US" sz="1800" dirty="0">
                <a:latin typeface="Arial" charset="0"/>
                <a:sym typeface="Wingdings" pitchFamily="2" charset="2"/>
              </a:rPr>
              <a:t> de la division par 7 de (JD+1.5) </a:t>
            </a:r>
            <a:r>
              <a:rPr lang="en-US" sz="1800" dirty="0" err="1">
                <a:latin typeface="Arial" charset="0"/>
                <a:sym typeface="Wingdings" pitchFamily="2" charset="2"/>
              </a:rPr>
              <a:t>où</a:t>
            </a:r>
            <a:r>
              <a:rPr lang="en-US" sz="1800" dirty="0">
                <a:latin typeface="Arial" charset="0"/>
                <a:sym typeface="Wingdings" pitchFamily="2" charset="2"/>
              </a:rPr>
              <a:t> JD à 0hUT </a:t>
            </a:r>
          </a:p>
          <a:p>
            <a:pPr lvl="1">
              <a:lnSpc>
                <a:spcPct val="90000"/>
              </a:lnSpc>
            </a:pPr>
            <a:r>
              <a:rPr lang="en-US" sz="1800" dirty="0" err="1">
                <a:latin typeface="Arial" charset="0"/>
                <a:sym typeface="Wingdings" pitchFamily="2" charset="2"/>
              </a:rPr>
              <a:t>dimanche</a:t>
            </a:r>
            <a:r>
              <a:rPr lang="en-US" sz="1800" dirty="0">
                <a:latin typeface="Arial" charset="0"/>
                <a:sym typeface="Wingdings" pitchFamily="2" charset="2"/>
              </a:rPr>
              <a:t> = 0, </a:t>
            </a:r>
            <a:r>
              <a:rPr lang="en-US" sz="1800" dirty="0" err="1">
                <a:latin typeface="Arial" charset="0"/>
                <a:sym typeface="Wingdings" pitchFamily="2" charset="2"/>
              </a:rPr>
              <a:t>lundi</a:t>
            </a:r>
            <a:r>
              <a:rPr lang="en-US" sz="1800" dirty="0">
                <a:latin typeface="Arial" charset="0"/>
                <a:sym typeface="Wingdings" pitchFamily="2" charset="2"/>
              </a:rPr>
              <a:t> =1,....</a:t>
            </a:r>
            <a:endParaRPr lang="fr-FR" sz="1800" dirty="0">
              <a:latin typeface="Arial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000" dirty="0" err="1">
                <a:latin typeface="Arial" charset="0"/>
                <a:sym typeface="Wingdings" pitchFamily="2" charset="2"/>
              </a:rPr>
              <a:t>Calcul</a:t>
            </a:r>
            <a:r>
              <a:rPr lang="en-US" sz="2000" dirty="0">
                <a:latin typeface="Arial" charset="0"/>
                <a:sym typeface="Wingdings" pitchFamily="2" charset="2"/>
              </a:rPr>
              <a:t> en double </a:t>
            </a:r>
            <a:r>
              <a:rPr lang="en-US" sz="2000" dirty="0" err="1">
                <a:latin typeface="Arial" charset="0"/>
                <a:sym typeface="Wingdings" pitchFamily="2" charset="2"/>
              </a:rPr>
              <a:t>précision</a:t>
            </a:r>
            <a:r>
              <a:rPr lang="en-US" sz="2000" dirty="0">
                <a:latin typeface="Arial" charset="0"/>
                <a:sym typeface="Wingdings" pitchFamily="2" charset="2"/>
              </a:rPr>
              <a:t> (64bits, equiv 15 </a:t>
            </a:r>
            <a:r>
              <a:rPr lang="en-US" sz="2000" dirty="0" err="1">
                <a:latin typeface="Arial" charset="0"/>
                <a:sym typeface="Wingdings" pitchFamily="2" charset="2"/>
              </a:rPr>
              <a:t>décimales</a:t>
            </a:r>
            <a:r>
              <a:rPr lang="en-US" sz="2000" dirty="0">
                <a:latin typeface="Arial" charset="0"/>
                <a:sym typeface="Wingdings" pitchFamily="2" charset="2"/>
              </a:rPr>
              <a:t>) </a:t>
            </a:r>
            <a:br>
              <a:rPr lang="en-US" sz="2000" dirty="0">
                <a:latin typeface="Arial" charset="0"/>
                <a:sym typeface="Wingdings" pitchFamily="2" charset="2"/>
              </a:rPr>
            </a:br>
            <a:r>
              <a:rPr lang="en-US" sz="2000" dirty="0">
                <a:latin typeface="Arial" charset="0"/>
                <a:sym typeface="Wingdings" pitchFamily="2" charset="2"/>
              </a:rPr>
              <a:t> 1msec de </a:t>
            </a:r>
            <a:r>
              <a:rPr lang="en-US" sz="2000" dirty="0" err="1">
                <a:latin typeface="Arial" charset="0"/>
                <a:sym typeface="Wingdings" pitchFamily="2" charset="2"/>
              </a:rPr>
              <a:t>précision</a:t>
            </a:r>
            <a:r>
              <a:rPr lang="en-US" sz="2000" dirty="0">
                <a:latin typeface="Arial" charset="0"/>
                <a:sym typeface="Wingdings" pitchFamily="2" charset="2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charset="0"/>
                <a:sym typeface="Wingdings" pitchFamily="2" charset="2"/>
              </a:rPr>
              <a:t>MJD Modified Julian Date = JD – 2400000.5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charset="0"/>
                <a:sym typeface="Wingdings" pitchFamily="2" charset="2"/>
              </a:rPr>
              <a:t>RJD Reduced Julian Date = JD – 2400000.0</a:t>
            </a:r>
            <a:endParaRPr lang="fr-FR" sz="2000" dirty="0">
              <a:latin typeface="Arial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fr-FR" sz="1800" dirty="0">
              <a:latin typeface="Arial" charset="0"/>
              <a:sym typeface="Wingdings" pitchFamily="2" charset="2"/>
            </a:endParaRPr>
          </a:p>
          <a:p>
            <a:pPr lvl="2">
              <a:lnSpc>
                <a:spcPct val="90000"/>
              </a:lnSpc>
            </a:pPr>
            <a:endParaRPr lang="fr-FR" sz="1600" dirty="0">
              <a:latin typeface="Arial" charset="0"/>
              <a:sym typeface="Wingdings" pitchFamily="2" charset="2"/>
            </a:endParaRPr>
          </a:p>
        </p:txBody>
      </p:sp>
      <p:sp>
        <p:nvSpPr>
          <p:cNvPr id="241668" name="Rectangle 4"/>
          <p:cNvSpPr>
            <a:spLocks noChangeArrowheads="1"/>
          </p:cNvSpPr>
          <p:nvPr/>
        </p:nvSpPr>
        <p:spPr bwMode="auto">
          <a:xfrm>
            <a:off x="2846388" y="2520950"/>
            <a:ext cx="9144000" cy="0"/>
          </a:xfrm>
          <a:prstGeom prst="rect">
            <a:avLst/>
          </a:prstGeom>
          <a:solidFill>
            <a:srgbClr val="FFEAB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>
                <a:latin typeface="Arial" charset="0"/>
              </a:rPr>
              <a:t>Jour Julien Heliocentrique</a:t>
            </a:r>
            <a:r>
              <a:rPr lang="fr-FR">
                <a:latin typeface="Arial" charset="0"/>
              </a:rPr>
              <a:t/>
            </a:r>
            <a:br>
              <a:rPr lang="fr-FR">
                <a:latin typeface="Arial" charset="0"/>
              </a:rPr>
            </a:br>
            <a:endParaRPr lang="fr-FR" sz="1600">
              <a:latin typeface="Arial" charset="0"/>
            </a:endParaRP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7950"/>
            <a:ext cx="80010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err="1">
                <a:latin typeface="Arial" charset="0"/>
                <a:sym typeface="Wingdings" pitchFamily="2" charset="2"/>
              </a:rPr>
              <a:t>Utilisé</a:t>
            </a:r>
            <a:r>
              <a:rPr lang="en-US" sz="2000" dirty="0">
                <a:latin typeface="Arial" charset="0"/>
                <a:sym typeface="Wingdings" pitchFamily="2" charset="2"/>
              </a:rPr>
              <a:t> pour </a:t>
            </a:r>
            <a:r>
              <a:rPr lang="en-US" sz="2000" dirty="0" err="1">
                <a:latin typeface="Arial" charset="0"/>
                <a:sym typeface="Wingdings" pitchFamily="2" charset="2"/>
              </a:rPr>
              <a:t>enregistrer</a:t>
            </a:r>
            <a:r>
              <a:rPr lang="en-US" sz="2000" dirty="0">
                <a:latin typeface="Arial" charset="0"/>
                <a:sym typeface="Wingdings" pitchFamily="2" charset="2"/>
              </a:rPr>
              <a:t> les temps </a:t>
            </a:r>
            <a:r>
              <a:rPr lang="en-US" sz="2000" dirty="0" err="1">
                <a:latin typeface="Arial" charset="0"/>
                <a:sym typeface="Wingdings" pitchFamily="2" charset="2"/>
              </a:rPr>
              <a:t>d’éclipse</a:t>
            </a:r>
            <a:r>
              <a:rPr lang="en-US" sz="2000" dirty="0">
                <a:latin typeface="Arial" charset="0"/>
                <a:sym typeface="Wingdings" pitchFamily="2" charset="2"/>
              </a:rPr>
              <a:t> </a:t>
            </a:r>
            <a:r>
              <a:rPr lang="en-US" sz="2000" dirty="0" err="1">
                <a:latin typeface="Arial" charset="0"/>
                <a:sym typeface="Wingdings" pitchFamily="2" charset="2"/>
              </a:rPr>
              <a:t>ou</a:t>
            </a:r>
            <a:r>
              <a:rPr lang="en-US" sz="2000" dirty="0">
                <a:latin typeface="Arial" charset="0"/>
                <a:sym typeface="Wingdings" pitchFamily="2" charset="2"/>
              </a:rPr>
              <a:t> des maxima des </a:t>
            </a:r>
            <a:r>
              <a:rPr lang="en-US" sz="2000" dirty="0" err="1">
                <a:latin typeface="Arial" charset="0"/>
                <a:sym typeface="Wingdings" pitchFamily="2" charset="2"/>
              </a:rPr>
              <a:t>étoiles</a:t>
            </a:r>
            <a:endParaRPr lang="en-US" sz="2000" dirty="0">
              <a:latin typeface="Arial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en-US" sz="1800" dirty="0">
              <a:latin typeface="Arial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latin typeface="Arial" charset="0"/>
                <a:sym typeface="Wingdings" pitchFamily="2" charset="2"/>
              </a:rPr>
              <a:t>Jour </a:t>
            </a:r>
            <a:r>
              <a:rPr lang="en-US" sz="1800" dirty="0" err="1">
                <a:latin typeface="Arial" charset="0"/>
                <a:sym typeface="Wingdings" pitchFamily="2" charset="2"/>
              </a:rPr>
              <a:t>Julien</a:t>
            </a:r>
            <a:r>
              <a:rPr lang="en-US" sz="1800" dirty="0">
                <a:latin typeface="Arial" charset="0"/>
                <a:sym typeface="Wingdings" pitchFamily="2" charset="2"/>
              </a:rPr>
              <a:t> </a:t>
            </a:r>
            <a:r>
              <a:rPr lang="en-US" sz="1800" dirty="0" err="1">
                <a:latin typeface="Arial" charset="0"/>
                <a:sym typeface="Wingdings" pitchFamily="2" charset="2"/>
              </a:rPr>
              <a:t>Heliocentrique</a:t>
            </a:r>
            <a:r>
              <a:rPr lang="en-US" sz="1800" dirty="0">
                <a:latin typeface="Arial" charset="0"/>
                <a:sym typeface="Wingdings" pitchFamily="2" charset="2"/>
              </a:rPr>
              <a:t> HJD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Arial" charset="0"/>
                <a:sym typeface="Wingdings" pitchFamily="2" charset="2"/>
              </a:rPr>
              <a:t>HJD = JD –(d/c) [sin(lat) sin(</a:t>
            </a:r>
            <a:r>
              <a:rPr lang="en-US" sz="1800" dirty="0" err="1">
                <a:latin typeface="Arial" charset="0"/>
                <a:sym typeface="Wingdings" pitchFamily="2" charset="2"/>
              </a:rPr>
              <a:t>latsol</a:t>
            </a:r>
            <a:r>
              <a:rPr lang="en-US" sz="1800" dirty="0">
                <a:latin typeface="Arial" charset="0"/>
                <a:sym typeface="Wingdings" pitchFamily="2" charset="2"/>
              </a:rPr>
              <a:t>) + </a:t>
            </a:r>
            <a:r>
              <a:rPr lang="en-US" sz="1800" dirty="0" err="1">
                <a:latin typeface="Arial" charset="0"/>
                <a:sym typeface="Wingdings" pitchFamily="2" charset="2"/>
              </a:rPr>
              <a:t>cos</a:t>
            </a:r>
            <a:r>
              <a:rPr lang="en-US" sz="1800" dirty="0">
                <a:latin typeface="Arial" charset="0"/>
                <a:sym typeface="Wingdings" pitchFamily="2" charset="2"/>
              </a:rPr>
              <a:t>(lat) </a:t>
            </a:r>
            <a:r>
              <a:rPr lang="en-US" sz="1800" dirty="0" err="1">
                <a:latin typeface="Arial" charset="0"/>
                <a:sym typeface="Wingdings" pitchFamily="2" charset="2"/>
              </a:rPr>
              <a:t>cos</a:t>
            </a:r>
            <a:r>
              <a:rPr lang="en-US" sz="1800" dirty="0">
                <a:latin typeface="Arial" charset="0"/>
                <a:sym typeface="Wingdings" pitchFamily="2" charset="2"/>
              </a:rPr>
              <a:t>(</a:t>
            </a:r>
            <a:r>
              <a:rPr lang="en-US" sz="1800" dirty="0" err="1">
                <a:latin typeface="Arial" charset="0"/>
                <a:sym typeface="Wingdings" pitchFamily="2" charset="2"/>
              </a:rPr>
              <a:t>latsol</a:t>
            </a:r>
            <a:r>
              <a:rPr lang="en-US" sz="1800" dirty="0">
                <a:latin typeface="Arial" charset="0"/>
                <a:sym typeface="Wingdings" pitchFamily="2" charset="2"/>
              </a:rPr>
              <a:t>) </a:t>
            </a:r>
            <a:r>
              <a:rPr lang="en-US" sz="1800" dirty="0" err="1">
                <a:latin typeface="Arial" charset="0"/>
                <a:sym typeface="Wingdings" pitchFamily="2" charset="2"/>
              </a:rPr>
              <a:t>cos</a:t>
            </a:r>
            <a:r>
              <a:rPr lang="en-US" sz="1800" dirty="0">
                <a:latin typeface="Arial" charset="0"/>
                <a:sym typeface="Wingdings" pitchFamily="2" charset="2"/>
              </a:rPr>
              <a:t>(long-</a:t>
            </a:r>
            <a:r>
              <a:rPr lang="en-US" sz="1800" dirty="0" err="1">
                <a:latin typeface="Arial" charset="0"/>
                <a:sym typeface="Wingdings" pitchFamily="2" charset="2"/>
              </a:rPr>
              <a:t>longsol</a:t>
            </a:r>
            <a:r>
              <a:rPr lang="en-US" sz="1800" dirty="0">
                <a:latin typeface="Arial" charset="0"/>
                <a:sym typeface="Wingdings" pitchFamily="2" charset="2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Arial" charset="0"/>
                <a:sym typeface="Wingdings" pitchFamily="2" charset="2"/>
              </a:rPr>
              <a:t>en </a:t>
            </a:r>
            <a:r>
              <a:rPr lang="en-US" sz="1800" dirty="0" err="1">
                <a:latin typeface="Arial" charset="0"/>
                <a:sym typeface="Wingdings" pitchFamily="2" charset="2"/>
              </a:rPr>
              <a:t>coordonnées</a:t>
            </a:r>
            <a:r>
              <a:rPr lang="en-US" sz="1800" dirty="0">
                <a:latin typeface="Arial" charset="0"/>
                <a:sym typeface="Wingdings" pitchFamily="2" charset="2"/>
              </a:rPr>
              <a:t> </a:t>
            </a:r>
            <a:r>
              <a:rPr lang="en-US" sz="1800" dirty="0" err="1">
                <a:latin typeface="Arial" charset="0"/>
                <a:sym typeface="Wingdings" pitchFamily="2" charset="2"/>
              </a:rPr>
              <a:t>écliptiques</a:t>
            </a:r>
            <a:endParaRPr lang="en-US" sz="1800" dirty="0">
              <a:latin typeface="Arial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latin typeface="Arial" charset="0"/>
                <a:sym typeface="Wingdings" pitchFamily="2" charset="2"/>
              </a:rPr>
              <a:t>lat = latitude de </a:t>
            </a:r>
            <a:r>
              <a:rPr lang="en-US" sz="1800" dirty="0" err="1">
                <a:latin typeface="Arial" charset="0"/>
                <a:sym typeface="Wingdings" pitchFamily="2" charset="2"/>
              </a:rPr>
              <a:t>l’étoile</a:t>
            </a:r>
            <a:endParaRPr lang="en-US" sz="1800" dirty="0">
              <a:latin typeface="Arial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latin typeface="Arial" charset="0"/>
                <a:sym typeface="Wingdings" pitchFamily="2" charset="2"/>
              </a:rPr>
              <a:t>lat = latitude du </a:t>
            </a:r>
            <a:r>
              <a:rPr lang="en-US" sz="1800" dirty="0" err="1">
                <a:latin typeface="Arial" charset="0"/>
                <a:sym typeface="Wingdings" pitchFamily="2" charset="2"/>
              </a:rPr>
              <a:t>soleil</a:t>
            </a:r>
            <a:r>
              <a:rPr lang="en-US" sz="1800" dirty="0">
                <a:latin typeface="Arial" charset="0"/>
                <a:sym typeface="Wingdings" pitchFamily="2" charset="2"/>
              </a:rPr>
              <a:t> (=+/-0)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Arial" charset="0"/>
                <a:sym typeface="Wingdings" pitchFamily="2" charset="2"/>
              </a:rPr>
              <a:t>long = longitude de </a:t>
            </a:r>
            <a:r>
              <a:rPr lang="en-US" sz="1800" dirty="0" err="1">
                <a:latin typeface="Arial" charset="0"/>
                <a:sym typeface="Wingdings" pitchFamily="2" charset="2"/>
              </a:rPr>
              <a:t>l’étoile</a:t>
            </a:r>
            <a:endParaRPr lang="en-US" sz="1800" dirty="0">
              <a:latin typeface="Arial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1800" dirty="0" err="1">
                <a:latin typeface="Arial" charset="0"/>
                <a:sym typeface="Wingdings" pitchFamily="2" charset="2"/>
              </a:rPr>
              <a:t>longsol</a:t>
            </a:r>
            <a:r>
              <a:rPr lang="en-US" sz="1800" dirty="0">
                <a:latin typeface="Arial" charset="0"/>
                <a:sym typeface="Wingdings" pitchFamily="2" charset="2"/>
              </a:rPr>
              <a:t> = longitude du </a:t>
            </a:r>
            <a:r>
              <a:rPr lang="en-US" sz="1800" dirty="0" err="1">
                <a:latin typeface="Arial" charset="0"/>
                <a:sym typeface="Wingdings" pitchFamily="2" charset="2"/>
              </a:rPr>
              <a:t>soleil</a:t>
            </a:r>
            <a:endParaRPr lang="en-US" sz="1800" dirty="0">
              <a:latin typeface="Arial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latin typeface="Arial" charset="0"/>
                <a:sym typeface="Wingdings" pitchFamily="2" charset="2"/>
              </a:rPr>
              <a:t>d = distance Terre Soleil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Arial" charset="0"/>
                <a:sym typeface="Wingdings" pitchFamily="2" charset="2"/>
              </a:rPr>
              <a:t>c = </a:t>
            </a:r>
            <a:r>
              <a:rPr lang="en-US" sz="1800" dirty="0" err="1">
                <a:latin typeface="Arial" charset="0"/>
                <a:sym typeface="Wingdings" pitchFamily="2" charset="2"/>
              </a:rPr>
              <a:t>vitesse</a:t>
            </a:r>
            <a:r>
              <a:rPr lang="en-US" sz="1800" dirty="0">
                <a:latin typeface="Arial" charset="0"/>
                <a:sym typeface="Wingdings" pitchFamily="2" charset="2"/>
              </a:rPr>
              <a:t> de la </a:t>
            </a:r>
            <a:r>
              <a:rPr lang="en-US" sz="1800" dirty="0" err="1">
                <a:latin typeface="Arial" charset="0"/>
                <a:sym typeface="Wingdings" pitchFamily="2" charset="2"/>
              </a:rPr>
              <a:t>lumière</a:t>
            </a:r>
            <a:endParaRPr lang="fr-FR" sz="1800" dirty="0">
              <a:latin typeface="Arial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latin typeface="Arial" charset="0"/>
                <a:sym typeface="Wingdings" pitchFamily="2" charset="2"/>
              </a:rPr>
              <a:t>d/c = temps = 8.316min = 0.005775 jour</a:t>
            </a:r>
          </a:p>
          <a:p>
            <a:pPr>
              <a:lnSpc>
                <a:spcPct val="90000"/>
              </a:lnSpc>
            </a:pPr>
            <a:r>
              <a:rPr lang="en-US" sz="1800" dirty="0" err="1">
                <a:latin typeface="Arial" charset="0"/>
                <a:sym typeface="Wingdings" pitchFamily="2" charset="2"/>
              </a:rPr>
              <a:t>Formule</a:t>
            </a:r>
            <a:r>
              <a:rPr lang="en-US" sz="1800" dirty="0">
                <a:latin typeface="Arial" charset="0"/>
                <a:sym typeface="Wingdings" pitchFamily="2" charset="2"/>
              </a:rPr>
              <a:t> </a:t>
            </a:r>
            <a:r>
              <a:rPr lang="en-US" sz="1800" dirty="0" err="1">
                <a:latin typeface="Arial" charset="0"/>
                <a:sym typeface="Wingdings" pitchFamily="2" charset="2"/>
              </a:rPr>
              <a:t>simplifiée</a:t>
            </a:r>
            <a:endParaRPr lang="en-US" sz="1800" dirty="0">
              <a:latin typeface="Arial" charset="0"/>
              <a:sym typeface="Wingdings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sz="1600" dirty="0">
                <a:latin typeface="Arial" charset="0"/>
                <a:sym typeface="Wingdings" pitchFamily="2" charset="2"/>
              </a:rPr>
              <a:t>HJD = JD – 0.005775 </a:t>
            </a:r>
            <a:r>
              <a:rPr lang="en-US" sz="1600" dirty="0" err="1">
                <a:latin typeface="Arial" charset="0"/>
                <a:sym typeface="Wingdings" pitchFamily="2" charset="2"/>
              </a:rPr>
              <a:t>cos</a:t>
            </a:r>
            <a:r>
              <a:rPr lang="en-US" sz="1600" dirty="0">
                <a:latin typeface="Arial" charset="0"/>
                <a:sym typeface="Wingdings" pitchFamily="2" charset="2"/>
              </a:rPr>
              <a:t>(lat) </a:t>
            </a:r>
            <a:r>
              <a:rPr lang="en-US" sz="1600" dirty="0" err="1">
                <a:latin typeface="Arial" charset="0"/>
                <a:sym typeface="Wingdings" pitchFamily="2" charset="2"/>
              </a:rPr>
              <a:t>cos</a:t>
            </a:r>
            <a:r>
              <a:rPr lang="en-US" sz="1600" dirty="0">
                <a:latin typeface="Arial" charset="0"/>
                <a:sym typeface="Wingdings" pitchFamily="2" charset="2"/>
              </a:rPr>
              <a:t>(long-</a:t>
            </a:r>
            <a:r>
              <a:rPr lang="en-US" sz="1600" dirty="0" err="1">
                <a:latin typeface="Arial" charset="0"/>
                <a:sym typeface="Wingdings" pitchFamily="2" charset="2"/>
              </a:rPr>
              <a:t>longsol</a:t>
            </a:r>
            <a:r>
              <a:rPr lang="en-US" sz="1600" dirty="0">
                <a:latin typeface="Arial" charset="0"/>
                <a:sym typeface="Wingdings" pitchFamily="2" charset="2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1800" dirty="0" err="1">
                <a:latin typeface="Arial" charset="0"/>
                <a:sym typeface="Wingdings" pitchFamily="2" charset="2"/>
              </a:rPr>
              <a:t>si</a:t>
            </a:r>
            <a:r>
              <a:rPr lang="en-US" sz="1800" dirty="0">
                <a:latin typeface="Arial" charset="0"/>
                <a:sym typeface="Wingdings" pitchFamily="2" charset="2"/>
              </a:rPr>
              <a:t> lat = 90 deg </a:t>
            </a:r>
            <a:r>
              <a:rPr lang="en-US" sz="1800" dirty="0" err="1">
                <a:latin typeface="Arial" charset="0"/>
                <a:sym typeface="Wingdings" pitchFamily="2" charset="2"/>
              </a:rPr>
              <a:t>ou</a:t>
            </a:r>
            <a:r>
              <a:rPr lang="en-US" sz="1800" dirty="0">
                <a:latin typeface="Arial" charset="0"/>
                <a:sym typeface="Wingdings" pitchFamily="2" charset="2"/>
              </a:rPr>
              <a:t> </a:t>
            </a:r>
            <a:r>
              <a:rPr lang="en-US" sz="1800" dirty="0" err="1">
                <a:latin typeface="Arial" charset="0"/>
                <a:sym typeface="Wingdings" pitchFamily="2" charset="2"/>
              </a:rPr>
              <a:t>si</a:t>
            </a:r>
            <a:r>
              <a:rPr lang="en-US" sz="1800" dirty="0">
                <a:latin typeface="Arial" charset="0"/>
                <a:sym typeface="Wingdings" pitchFamily="2" charset="2"/>
              </a:rPr>
              <a:t> long = </a:t>
            </a:r>
            <a:r>
              <a:rPr lang="en-US" sz="1800" dirty="0" err="1">
                <a:latin typeface="Arial" charset="0"/>
                <a:sym typeface="Wingdings" pitchFamily="2" charset="2"/>
              </a:rPr>
              <a:t>longsol</a:t>
            </a:r>
            <a:r>
              <a:rPr lang="en-US" sz="1800" dirty="0">
                <a:latin typeface="Arial" charset="0"/>
                <a:sym typeface="Wingdings" pitchFamily="2" charset="2"/>
              </a:rPr>
              <a:t> +90 deg HJD = JD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Arial" charset="0"/>
                <a:sym typeface="Wingdings" pitchFamily="2" charset="2"/>
                <a:hlinkClick r:id="rId3"/>
              </a:rPr>
              <a:t>http://www.physics.sfasu.edu/astro/javascript/hjd.html</a:t>
            </a:r>
            <a:endParaRPr lang="en-US" sz="1800" dirty="0">
              <a:latin typeface="Arial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en-US" sz="1800" dirty="0">
              <a:latin typeface="Arial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fr-FR" sz="1800" dirty="0">
              <a:latin typeface="Arial" charset="0"/>
              <a:sym typeface="Wingdings" pitchFamily="2" charset="2"/>
            </a:endParaRPr>
          </a:p>
          <a:p>
            <a:pPr lvl="2">
              <a:lnSpc>
                <a:spcPct val="90000"/>
              </a:lnSpc>
            </a:pPr>
            <a:endParaRPr lang="fr-FR" sz="1600" dirty="0">
              <a:latin typeface="Arial" charset="0"/>
              <a:sym typeface="Wingdings" pitchFamily="2" charset="2"/>
            </a:endParaRPr>
          </a:p>
        </p:txBody>
      </p:sp>
      <p:sp>
        <p:nvSpPr>
          <p:cNvPr id="243716" name="Rectangle 4"/>
          <p:cNvSpPr>
            <a:spLocks noChangeArrowheads="1"/>
          </p:cNvSpPr>
          <p:nvPr/>
        </p:nvSpPr>
        <p:spPr bwMode="auto">
          <a:xfrm>
            <a:off x="2846388" y="2520950"/>
            <a:ext cx="9144000" cy="0"/>
          </a:xfrm>
          <a:prstGeom prst="rect">
            <a:avLst/>
          </a:prstGeom>
          <a:solidFill>
            <a:srgbClr val="FFEAB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43717" name="Oval 5"/>
          <p:cNvSpPr>
            <a:spLocks noChangeArrowheads="1"/>
          </p:cNvSpPr>
          <p:nvPr/>
        </p:nvSpPr>
        <p:spPr bwMode="auto">
          <a:xfrm>
            <a:off x="4876800" y="2971800"/>
            <a:ext cx="3581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3718" name="Line 6"/>
          <p:cNvSpPr>
            <a:spLocks noChangeShapeType="1"/>
          </p:cNvSpPr>
          <p:nvPr/>
        </p:nvSpPr>
        <p:spPr bwMode="auto">
          <a:xfrm>
            <a:off x="6553200" y="4495800"/>
            <a:ext cx="1905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43719" name="Text Box 7"/>
          <p:cNvSpPr txBox="1">
            <a:spLocks noChangeArrowheads="1"/>
          </p:cNvSpPr>
          <p:nvPr/>
        </p:nvSpPr>
        <p:spPr bwMode="auto">
          <a:xfrm>
            <a:off x="7124700" y="4495800"/>
            <a:ext cx="10801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1 AU </a:t>
            </a:r>
            <a:endParaRPr lang="fr-FR" dirty="0"/>
          </a:p>
        </p:txBody>
      </p:sp>
      <p:sp>
        <p:nvSpPr>
          <p:cNvPr id="243720" name="Oval 8"/>
          <p:cNvSpPr>
            <a:spLocks noChangeArrowheads="1"/>
          </p:cNvSpPr>
          <p:nvPr/>
        </p:nvSpPr>
        <p:spPr bwMode="auto">
          <a:xfrm>
            <a:off x="8267700" y="3314700"/>
            <a:ext cx="381000" cy="3810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3721" name="Oval 9"/>
          <p:cNvSpPr>
            <a:spLocks noChangeArrowheads="1"/>
          </p:cNvSpPr>
          <p:nvPr/>
        </p:nvSpPr>
        <p:spPr bwMode="auto">
          <a:xfrm>
            <a:off x="6553200" y="3505200"/>
            <a:ext cx="1524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3722" name="Line 10"/>
          <p:cNvSpPr>
            <a:spLocks noChangeShapeType="1"/>
          </p:cNvSpPr>
          <p:nvPr/>
        </p:nvSpPr>
        <p:spPr bwMode="auto">
          <a:xfrm>
            <a:off x="6553200" y="3686175"/>
            <a:ext cx="19050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43723" name="Text Box 11"/>
          <p:cNvSpPr txBox="1">
            <a:spLocks noChangeArrowheads="1"/>
          </p:cNvSpPr>
          <p:nvPr/>
        </p:nvSpPr>
        <p:spPr bwMode="auto">
          <a:xfrm>
            <a:off x="7124700" y="33147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8.3m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>
                <a:latin typeface="Arial" charset="0"/>
              </a:rPr>
              <a:t>Bibliographie</a:t>
            </a:r>
            <a:r>
              <a:rPr lang="fr-FR">
                <a:latin typeface="Arial" charset="0"/>
              </a:rPr>
              <a:t/>
            </a:r>
            <a:br>
              <a:rPr lang="fr-FR">
                <a:latin typeface="Arial" charset="0"/>
              </a:rPr>
            </a:br>
            <a:endParaRPr lang="fr-FR" sz="1600">
              <a:latin typeface="Arial" charset="0"/>
            </a:endParaRP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1676400"/>
            <a:ext cx="7097712" cy="60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Arial" charset="0"/>
                <a:sym typeface="Wingdings" pitchFamily="2" charset="2"/>
              </a:rPr>
              <a:t>Astronomical Algorithms</a:t>
            </a:r>
            <a:br>
              <a:rPr lang="en-US" sz="2000" dirty="0">
                <a:latin typeface="Arial" charset="0"/>
                <a:sym typeface="Wingdings" pitchFamily="2" charset="2"/>
              </a:rPr>
            </a:br>
            <a:r>
              <a:rPr lang="en-US" sz="2000" dirty="0" smtClean="0">
                <a:latin typeface="Arial" charset="0"/>
                <a:sym typeface="Wingdings" pitchFamily="2" charset="2"/>
              </a:rPr>
              <a:t>	</a:t>
            </a:r>
            <a:r>
              <a:rPr lang="en-US" sz="2000" i="1" dirty="0" smtClean="0">
                <a:latin typeface="Arial" charset="0"/>
                <a:sym typeface="Wingdings" pitchFamily="2" charset="2"/>
              </a:rPr>
              <a:t>Jean </a:t>
            </a:r>
            <a:r>
              <a:rPr lang="en-US" sz="2000" i="1" dirty="0" err="1">
                <a:latin typeface="Arial" charset="0"/>
                <a:sym typeface="Wingdings" pitchFamily="2" charset="2"/>
              </a:rPr>
              <a:t>Meeus</a:t>
            </a:r>
            <a:r>
              <a:rPr lang="en-US" sz="2000" i="1" dirty="0">
                <a:latin typeface="Arial" charset="0"/>
                <a:sym typeface="Wingdings" pitchFamily="2" charset="2"/>
              </a:rPr>
              <a:t> </a:t>
            </a:r>
            <a:r>
              <a:rPr lang="en-US" sz="2000" dirty="0">
                <a:latin typeface="Arial" charset="0"/>
                <a:sym typeface="Wingdings" pitchFamily="2" charset="2"/>
              </a:rPr>
              <a:t/>
            </a:r>
            <a:br>
              <a:rPr lang="en-US" sz="2000" dirty="0">
                <a:latin typeface="Arial" charset="0"/>
                <a:sym typeface="Wingdings" pitchFamily="2" charset="2"/>
              </a:rPr>
            </a:br>
            <a:r>
              <a:rPr lang="en-US" sz="1600" dirty="0">
                <a:latin typeface="Arial" charset="0"/>
                <a:sym typeface="Wingdings" pitchFamily="2" charset="2"/>
              </a:rPr>
              <a:t>William-Bell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Arial" charset="0"/>
                <a:sym typeface="Wingdings" pitchFamily="2" charset="2"/>
              </a:rPr>
              <a:t>“</a:t>
            </a:r>
            <a:r>
              <a:rPr lang="en-US" sz="1400" dirty="0" err="1">
                <a:latin typeface="Arial" charset="0"/>
                <a:sym typeface="Wingdings" pitchFamily="2" charset="2"/>
              </a:rPr>
              <a:t>recettes</a:t>
            </a:r>
            <a:r>
              <a:rPr lang="en-US" sz="1400" dirty="0">
                <a:latin typeface="Arial" charset="0"/>
                <a:sym typeface="Wingdings" pitchFamily="2" charset="2"/>
              </a:rPr>
              <a:t> de </a:t>
            </a:r>
            <a:r>
              <a:rPr lang="en-US" sz="1400" dirty="0" err="1">
                <a:latin typeface="Arial" charset="0"/>
                <a:sym typeface="Wingdings" pitchFamily="2" charset="2"/>
              </a:rPr>
              <a:t>calcul</a:t>
            </a:r>
            <a:r>
              <a:rPr lang="en-US" sz="1400" dirty="0">
                <a:latin typeface="Arial" charset="0"/>
                <a:sym typeface="Wingdings" pitchFamily="2" charset="2"/>
              </a:rPr>
              <a:t>” </a:t>
            </a:r>
            <a:r>
              <a:rPr lang="en-US" sz="1400" dirty="0" err="1">
                <a:latin typeface="Arial" charset="0"/>
                <a:sym typeface="Wingdings" pitchFamily="2" charset="2"/>
              </a:rPr>
              <a:t>très</a:t>
            </a:r>
            <a:r>
              <a:rPr lang="en-US" sz="1400" dirty="0">
                <a:latin typeface="Arial" charset="0"/>
                <a:sym typeface="Wingdings" pitchFamily="2" charset="2"/>
              </a:rPr>
              <a:t> </a:t>
            </a:r>
            <a:r>
              <a:rPr lang="en-US" sz="1400" dirty="0" err="1">
                <a:latin typeface="Arial" charset="0"/>
                <a:sym typeface="Wingdings" pitchFamily="2" charset="2"/>
              </a:rPr>
              <a:t>complètes</a:t>
            </a:r>
            <a:r>
              <a:rPr lang="en-US" sz="1400" dirty="0">
                <a:latin typeface="Arial" charset="0"/>
                <a:sym typeface="Wingdings" pitchFamily="2" charset="2"/>
              </a:rPr>
              <a:t> et </a:t>
            </a:r>
            <a:r>
              <a:rPr lang="en-US" sz="1400" dirty="0" err="1">
                <a:latin typeface="Arial" charset="0"/>
                <a:sym typeface="Wingdings" pitchFamily="2" charset="2"/>
              </a:rPr>
              <a:t>rigoureuses</a:t>
            </a:r>
            <a:r>
              <a:rPr lang="en-US" sz="1400" dirty="0">
                <a:latin typeface="Arial" charset="0"/>
                <a:sym typeface="Wingdings" pitchFamily="2" charset="2"/>
              </a:rPr>
              <a:t>, avec </a:t>
            </a:r>
            <a:r>
              <a:rPr lang="en-US" sz="1400" dirty="0" err="1">
                <a:latin typeface="Arial" charset="0"/>
                <a:sym typeface="Wingdings" pitchFamily="2" charset="2"/>
              </a:rPr>
              <a:t>exemples</a:t>
            </a:r>
            <a:r>
              <a:rPr lang="en-US" sz="1400" dirty="0">
                <a:latin typeface="Arial" charset="0"/>
                <a:sym typeface="Wingdings" pitchFamily="2" charset="2"/>
              </a:rPr>
              <a:t> de </a:t>
            </a:r>
            <a:r>
              <a:rPr lang="en-US" sz="1400" dirty="0" err="1">
                <a:latin typeface="Arial" charset="0"/>
                <a:sym typeface="Wingdings" pitchFamily="2" charset="2"/>
              </a:rPr>
              <a:t>calculs</a:t>
            </a:r>
            <a:endParaRPr lang="en-US" sz="1400" dirty="0">
              <a:latin typeface="Arial" charset="0"/>
              <a:sym typeface="Wingdings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Arial" charset="0"/>
                <a:sym typeface="Wingdings" pitchFamily="2" charset="2"/>
              </a:rPr>
              <a:t>pas de </a:t>
            </a:r>
            <a:r>
              <a:rPr lang="en-US" sz="1400" dirty="0" err="1">
                <a:latin typeface="Arial" charset="0"/>
                <a:sym typeface="Wingdings" pitchFamily="2" charset="2"/>
              </a:rPr>
              <a:t>démonstrations</a:t>
            </a:r>
            <a:r>
              <a:rPr lang="en-US" sz="1400" dirty="0">
                <a:latin typeface="Arial" charset="0"/>
                <a:sym typeface="Wingdings" pitchFamily="2" charset="2"/>
              </a:rPr>
              <a:t>, </a:t>
            </a:r>
            <a:r>
              <a:rPr lang="en-US" sz="1400" dirty="0" err="1">
                <a:latin typeface="Arial" charset="0"/>
                <a:sym typeface="Wingdings" pitchFamily="2" charset="2"/>
              </a:rPr>
              <a:t>peu</a:t>
            </a:r>
            <a:r>
              <a:rPr lang="en-US" sz="1400" dirty="0">
                <a:latin typeface="Arial" charset="0"/>
                <a:sym typeface="Wingdings" pitchFamily="2" charset="2"/>
              </a:rPr>
              <a:t> </a:t>
            </a:r>
            <a:r>
              <a:rPr lang="en-US" sz="1400" dirty="0" err="1">
                <a:latin typeface="Arial" charset="0"/>
                <a:sym typeface="Wingdings" pitchFamily="2" charset="2"/>
              </a:rPr>
              <a:t>d’explications</a:t>
            </a:r>
            <a:r>
              <a:rPr lang="en-US" sz="1400" dirty="0">
                <a:latin typeface="Arial" charset="0"/>
                <a:sym typeface="Wingdings" pitchFamily="2" charset="2"/>
              </a:rPr>
              <a:t> </a:t>
            </a:r>
            <a:r>
              <a:rPr lang="en-US" sz="1400" dirty="0" err="1">
                <a:latin typeface="Arial" charset="0"/>
                <a:sym typeface="Wingdings" pitchFamily="2" charset="2"/>
              </a:rPr>
              <a:t>détaillées</a:t>
            </a:r>
            <a:endParaRPr lang="fr-FR" sz="1400" dirty="0">
              <a:latin typeface="Arial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charset="0"/>
                <a:sym typeface="Wingdings" pitchFamily="2" charset="2"/>
              </a:rPr>
              <a:t>Practical Astronomy with your calculator</a:t>
            </a:r>
            <a:br>
              <a:rPr lang="en-US" sz="2000" dirty="0">
                <a:latin typeface="Arial" charset="0"/>
                <a:sym typeface="Wingdings" pitchFamily="2" charset="2"/>
              </a:rPr>
            </a:br>
            <a:r>
              <a:rPr lang="en-US" sz="2000" dirty="0" smtClean="0">
                <a:latin typeface="Arial" charset="0"/>
                <a:sym typeface="Wingdings" pitchFamily="2" charset="2"/>
              </a:rPr>
              <a:t>	</a:t>
            </a:r>
            <a:r>
              <a:rPr lang="en-US" sz="2000" i="1" dirty="0" smtClean="0">
                <a:latin typeface="Arial" charset="0"/>
                <a:sym typeface="Wingdings" pitchFamily="2" charset="2"/>
              </a:rPr>
              <a:t>Peter </a:t>
            </a:r>
            <a:r>
              <a:rPr lang="en-US" sz="2000" i="1" dirty="0" err="1">
                <a:latin typeface="Arial" charset="0"/>
                <a:sym typeface="Wingdings" pitchFamily="2" charset="2"/>
              </a:rPr>
              <a:t>Duffet</a:t>
            </a:r>
            <a:r>
              <a:rPr lang="en-US" sz="2000" i="1" dirty="0">
                <a:latin typeface="Arial" charset="0"/>
                <a:sym typeface="Wingdings" pitchFamily="2" charset="2"/>
              </a:rPr>
              <a:t>-Smith </a:t>
            </a:r>
            <a:r>
              <a:rPr lang="en-US" sz="2000" dirty="0">
                <a:latin typeface="Arial" charset="0"/>
                <a:sym typeface="Wingdings" pitchFamily="2" charset="2"/>
              </a:rPr>
              <a:t/>
            </a:r>
            <a:br>
              <a:rPr lang="en-US" sz="2000" dirty="0">
                <a:latin typeface="Arial" charset="0"/>
                <a:sym typeface="Wingdings" pitchFamily="2" charset="2"/>
              </a:rPr>
            </a:br>
            <a:r>
              <a:rPr lang="en-US" sz="1600" dirty="0">
                <a:latin typeface="Arial" charset="0"/>
                <a:sym typeface="Wingdings" pitchFamily="2" charset="2"/>
              </a:rPr>
              <a:t>Cambridge University Press</a:t>
            </a:r>
          </a:p>
          <a:p>
            <a:pPr lvl="1">
              <a:lnSpc>
                <a:spcPct val="90000"/>
              </a:lnSpc>
            </a:pPr>
            <a:r>
              <a:rPr lang="en-US" sz="1400" dirty="0" err="1">
                <a:latin typeface="Arial" charset="0"/>
                <a:sym typeface="Wingdings" pitchFamily="2" charset="2"/>
              </a:rPr>
              <a:t>bonnes</a:t>
            </a:r>
            <a:r>
              <a:rPr lang="en-US" sz="1400" dirty="0">
                <a:latin typeface="Arial" charset="0"/>
                <a:sym typeface="Wingdings" pitchFamily="2" charset="2"/>
              </a:rPr>
              <a:t> </a:t>
            </a:r>
            <a:r>
              <a:rPr lang="en-US" sz="1400" dirty="0" err="1">
                <a:latin typeface="Arial" charset="0"/>
                <a:sym typeface="Wingdings" pitchFamily="2" charset="2"/>
              </a:rPr>
              <a:t>définitions</a:t>
            </a:r>
            <a:r>
              <a:rPr lang="en-US" sz="1400" dirty="0">
                <a:latin typeface="Arial" charset="0"/>
                <a:sym typeface="Wingdings" pitchFamily="2" charset="2"/>
              </a:rPr>
              <a:t> et </a:t>
            </a:r>
            <a:r>
              <a:rPr lang="en-US" sz="1400" dirty="0" err="1">
                <a:latin typeface="Arial" charset="0"/>
                <a:sym typeface="Wingdings" pitchFamily="2" charset="2"/>
              </a:rPr>
              <a:t>conseils</a:t>
            </a:r>
            <a:endParaRPr lang="fr-FR" sz="1400" dirty="0">
              <a:latin typeface="Arial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charset="0"/>
                <a:sym typeface="Wingdings" pitchFamily="2" charset="2"/>
              </a:rPr>
              <a:t>Elements </a:t>
            </a:r>
            <a:r>
              <a:rPr lang="en-US" sz="2000" dirty="0" err="1">
                <a:latin typeface="Arial" charset="0"/>
                <a:sym typeface="Wingdings" pitchFamily="2" charset="2"/>
              </a:rPr>
              <a:t>d’astronomie</a:t>
            </a:r>
            <a:r>
              <a:rPr lang="en-US" sz="2000" dirty="0">
                <a:latin typeface="Arial" charset="0"/>
                <a:sym typeface="Wingdings" pitchFamily="2" charset="2"/>
              </a:rPr>
              <a:t> </a:t>
            </a:r>
            <a:r>
              <a:rPr lang="en-US" sz="2000" dirty="0" err="1">
                <a:latin typeface="Arial" charset="0"/>
                <a:sym typeface="Wingdings" pitchFamily="2" charset="2"/>
              </a:rPr>
              <a:t>fondamentale</a:t>
            </a:r>
            <a:r>
              <a:rPr lang="en-US" sz="2000" dirty="0">
                <a:latin typeface="Arial" charset="0"/>
                <a:sym typeface="Wingdings" pitchFamily="2" charset="2"/>
              </a:rPr>
              <a:t/>
            </a:r>
            <a:br>
              <a:rPr lang="en-US" sz="2000" dirty="0">
                <a:latin typeface="Arial" charset="0"/>
                <a:sym typeface="Wingdings" pitchFamily="2" charset="2"/>
              </a:rPr>
            </a:br>
            <a:r>
              <a:rPr lang="en-US" sz="2000" dirty="0" smtClean="0">
                <a:latin typeface="Arial" charset="0"/>
                <a:sym typeface="Wingdings" pitchFamily="2" charset="2"/>
              </a:rPr>
              <a:t>	</a:t>
            </a:r>
            <a:r>
              <a:rPr lang="en-US" sz="2000" i="1" dirty="0" smtClean="0">
                <a:latin typeface="Arial" charset="0"/>
                <a:sym typeface="Wingdings" pitchFamily="2" charset="2"/>
              </a:rPr>
              <a:t>Maurice </a:t>
            </a:r>
            <a:r>
              <a:rPr lang="en-US" sz="2000" i="1" dirty="0" err="1">
                <a:latin typeface="Arial" charset="0"/>
                <a:sym typeface="Wingdings" pitchFamily="2" charset="2"/>
              </a:rPr>
              <a:t>Danloux-Dumesnils</a:t>
            </a:r>
            <a:r>
              <a:rPr lang="en-US" sz="2000" i="1" dirty="0">
                <a:latin typeface="Arial" charset="0"/>
                <a:sym typeface="Wingdings" pitchFamily="2" charset="2"/>
              </a:rPr>
              <a:t> </a:t>
            </a:r>
            <a:r>
              <a:rPr lang="en-US" sz="2000" dirty="0">
                <a:latin typeface="Arial" charset="0"/>
                <a:sym typeface="Wingdings" pitchFamily="2" charset="2"/>
              </a:rPr>
              <a:t/>
            </a:r>
            <a:br>
              <a:rPr lang="en-US" sz="2000" dirty="0">
                <a:latin typeface="Arial" charset="0"/>
                <a:sym typeface="Wingdings" pitchFamily="2" charset="2"/>
              </a:rPr>
            </a:br>
            <a:r>
              <a:rPr lang="en-US" sz="1600" dirty="0" err="1">
                <a:latin typeface="Arial" charset="0"/>
                <a:sym typeface="Wingdings" pitchFamily="2" charset="2"/>
              </a:rPr>
              <a:t>Librairie</a:t>
            </a:r>
            <a:r>
              <a:rPr lang="en-US" sz="1600" dirty="0">
                <a:latin typeface="Arial" charset="0"/>
                <a:sym typeface="Wingdings" pitchFamily="2" charset="2"/>
              </a:rPr>
              <a:t> </a:t>
            </a:r>
            <a:r>
              <a:rPr lang="en-US" sz="1600" dirty="0" err="1">
                <a:latin typeface="Arial" charset="0"/>
                <a:sym typeface="Wingdings" pitchFamily="2" charset="2"/>
              </a:rPr>
              <a:t>scientifique</a:t>
            </a:r>
            <a:r>
              <a:rPr lang="en-US" sz="1600" dirty="0">
                <a:latin typeface="Arial" charset="0"/>
                <a:sym typeface="Wingdings" pitchFamily="2" charset="2"/>
              </a:rPr>
              <a:t> et technique Albert Blanchard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Arial" charset="0"/>
                <a:sym typeface="Wingdings" pitchFamily="2" charset="2"/>
              </a:rPr>
              <a:t>explications </a:t>
            </a:r>
            <a:r>
              <a:rPr lang="en-US" sz="1400" dirty="0" err="1">
                <a:latin typeface="Arial" charset="0"/>
                <a:sym typeface="Wingdings" pitchFamily="2" charset="2"/>
              </a:rPr>
              <a:t>détaillées</a:t>
            </a:r>
            <a:r>
              <a:rPr lang="en-US" sz="1400" dirty="0">
                <a:latin typeface="Arial" charset="0"/>
                <a:sym typeface="Wingdings" pitchFamily="2" charset="2"/>
              </a:rPr>
              <a:t> de la </a:t>
            </a:r>
            <a:r>
              <a:rPr lang="en-US" sz="1400" dirty="0" err="1">
                <a:latin typeface="Arial" charset="0"/>
                <a:sym typeface="Wingdings" pitchFamily="2" charset="2"/>
              </a:rPr>
              <a:t>mécanique</a:t>
            </a:r>
            <a:r>
              <a:rPr lang="en-US" sz="1400" dirty="0">
                <a:latin typeface="Arial" charset="0"/>
                <a:sym typeface="Wingdings" pitchFamily="2" charset="2"/>
              </a:rPr>
              <a:t> </a:t>
            </a:r>
            <a:r>
              <a:rPr lang="en-US" sz="1400" dirty="0" err="1">
                <a:latin typeface="Arial" charset="0"/>
                <a:sym typeface="Wingdings" pitchFamily="2" charset="2"/>
              </a:rPr>
              <a:t>céleste</a:t>
            </a:r>
            <a:endParaRPr lang="en-US" sz="1400" dirty="0">
              <a:latin typeface="Arial" charset="0"/>
              <a:sym typeface="Wingdings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sz="1400" dirty="0" err="1">
                <a:latin typeface="Arial" charset="0"/>
                <a:sym typeface="Wingdings" pitchFamily="2" charset="2"/>
              </a:rPr>
              <a:t>démonstrations</a:t>
            </a:r>
            <a:r>
              <a:rPr lang="en-US" sz="1400" dirty="0">
                <a:latin typeface="Arial" charset="0"/>
                <a:sym typeface="Wingdings" pitchFamily="2" charset="2"/>
              </a:rPr>
              <a:t> de </a:t>
            </a:r>
            <a:r>
              <a:rPr lang="en-US" sz="1400" dirty="0" err="1">
                <a:latin typeface="Arial" charset="0"/>
                <a:sym typeface="Wingdings" pitchFamily="2" charset="2"/>
              </a:rPr>
              <a:t>certaines</a:t>
            </a:r>
            <a:r>
              <a:rPr lang="en-US" sz="1400" dirty="0">
                <a:latin typeface="Arial" charset="0"/>
                <a:sym typeface="Wingdings" pitchFamily="2" charset="2"/>
              </a:rPr>
              <a:t> </a:t>
            </a:r>
            <a:r>
              <a:rPr lang="en-US" sz="1400" dirty="0" err="1">
                <a:latin typeface="Arial" charset="0"/>
                <a:sym typeface="Wingdings" pitchFamily="2" charset="2"/>
              </a:rPr>
              <a:t>formules</a:t>
            </a:r>
            <a:endParaRPr lang="en-US" sz="1400" dirty="0">
              <a:latin typeface="Arial" charset="0"/>
              <a:sym typeface="Wingdings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sz="1400" dirty="0">
                <a:latin typeface="Arial" charset="0"/>
                <a:sym typeface="Wingdings" pitchFamily="2" charset="2"/>
              </a:rPr>
              <a:t>pas </a:t>
            </a:r>
            <a:r>
              <a:rPr lang="en-US" sz="1400" dirty="0" err="1">
                <a:latin typeface="Arial" charset="0"/>
                <a:sym typeface="Wingdings" pitchFamily="2" charset="2"/>
              </a:rPr>
              <a:t>d’algorithmes</a:t>
            </a:r>
            <a:r>
              <a:rPr lang="en-US" sz="1400" dirty="0">
                <a:latin typeface="Arial" charset="0"/>
                <a:sym typeface="Wingdings" pitchFamily="2" charset="2"/>
              </a:rPr>
              <a:t> </a:t>
            </a:r>
            <a:r>
              <a:rPr lang="en-US" sz="1400" dirty="0" err="1">
                <a:latin typeface="Arial" charset="0"/>
                <a:sym typeface="Wingdings" pitchFamily="2" charset="2"/>
              </a:rPr>
              <a:t>rigoureux</a:t>
            </a:r>
            <a:endParaRPr lang="en-US" sz="1400" dirty="0">
              <a:latin typeface="Arial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charset="0"/>
                <a:sym typeface="Wingdings" pitchFamily="2" charset="2"/>
              </a:rPr>
              <a:t>Wikipedia</a:t>
            </a:r>
            <a:endParaRPr lang="fr-FR" sz="2400" dirty="0">
              <a:latin typeface="Arial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fr-FR" sz="2400" dirty="0">
              <a:latin typeface="Arial" charset="0"/>
              <a:sym typeface="Wingdings" pitchFamily="2" charset="2"/>
            </a:endParaRPr>
          </a:p>
          <a:p>
            <a:pPr lvl="2">
              <a:lnSpc>
                <a:spcPct val="90000"/>
              </a:lnSpc>
            </a:pPr>
            <a:endParaRPr lang="fr-FR" sz="1600" dirty="0">
              <a:latin typeface="Arial" charset="0"/>
              <a:sym typeface="Wingdings" pitchFamily="2" charset="2"/>
            </a:endParaRPr>
          </a:p>
        </p:txBody>
      </p:sp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2846388" y="2520950"/>
            <a:ext cx="9144000" cy="0"/>
          </a:xfrm>
          <a:prstGeom prst="rect">
            <a:avLst/>
          </a:prstGeom>
          <a:solidFill>
            <a:srgbClr val="FFEAB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971800"/>
            <a:ext cx="7772400" cy="1143000"/>
          </a:xfrm>
        </p:spPr>
        <p:txBody>
          <a:bodyPr/>
          <a:lstStyle/>
          <a:p>
            <a:r>
              <a:rPr lang="fr-FR" sz="9600">
                <a:latin typeface="Arial" charset="0"/>
              </a:rPr>
              <a:t>THE END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114800"/>
          </a:xfrm>
          <a:noFill/>
          <a:ln/>
        </p:spPr>
        <p:txBody>
          <a:bodyPr/>
          <a:lstStyle/>
          <a:p>
            <a:endParaRPr lang="fr-FR">
              <a:latin typeface="Arial" charset="0"/>
              <a:cs typeface="Times New Roman" charset="0"/>
              <a:sym typeface="Wingdings" pitchFamily="2" charset="2"/>
            </a:endParaRPr>
          </a:p>
          <a:p>
            <a:endParaRPr lang="fr-FR">
              <a:latin typeface="Arial" charset="0"/>
              <a:sym typeface="Wingdings" pitchFamily="2" charset="2"/>
            </a:endParaRPr>
          </a:p>
          <a:p>
            <a:endParaRPr lang="fr-FR">
              <a:latin typeface="Arial" charset="0"/>
              <a:sym typeface="Wingdings" pitchFamily="2" charset="2"/>
            </a:endParaRPr>
          </a:p>
          <a:p>
            <a:endParaRPr lang="fr-FR">
              <a:latin typeface="Arial" charset="0"/>
              <a:sym typeface="Wingdings" pitchFamily="2" charset="2"/>
            </a:endParaRPr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2846388" y="2520950"/>
            <a:ext cx="9144000" cy="0"/>
          </a:xfrm>
          <a:prstGeom prst="rect">
            <a:avLst/>
          </a:prstGeom>
          <a:solidFill>
            <a:srgbClr val="FFEAB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fr-FR">
                <a:latin typeface="Arial" charset="0"/>
              </a:rPr>
              <a:t>Structure de l’exposé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305800" cy="5105400"/>
          </a:xfrm>
        </p:spPr>
        <p:txBody>
          <a:bodyPr/>
          <a:lstStyle/>
          <a:p>
            <a:r>
              <a:rPr lang="fr-FR" sz="2400" dirty="0">
                <a:latin typeface="Arial" charset="0"/>
                <a:sym typeface="Wingdings" pitchFamily="2" charset="2"/>
              </a:rPr>
              <a:t>Pourquoi être concerné par les </a:t>
            </a:r>
            <a:r>
              <a:rPr lang="fr-FR" sz="2400" dirty="0" err="1">
                <a:latin typeface="Arial" charset="0"/>
                <a:sym typeface="Wingdings" pitchFamily="2" charset="2"/>
              </a:rPr>
              <a:t>coordon</a:t>
            </a:r>
            <a:r>
              <a:rPr lang="en-US" sz="2400" dirty="0">
                <a:latin typeface="Arial" charset="0"/>
                <a:sym typeface="Wingdings" pitchFamily="2" charset="2"/>
              </a:rPr>
              <a:t>n</a:t>
            </a:r>
            <a:r>
              <a:rPr lang="fr-FR" sz="2400" dirty="0" err="1">
                <a:latin typeface="Arial" charset="0"/>
                <a:sym typeface="Wingdings" pitchFamily="2" charset="2"/>
              </a:rPr>
              <a:t>ées</a:t>
            </a:r>
            <a:r>
              <a:rPr lang="fr-FR" sz="2400" dirty="0">
                <a:latin typeface="Arial" charset="0"/>
                <a:sym typeface="Wingdings" pitchFamily="2" charset="2"/>
              </a:rPr>
              <a:t>? </a:t>
            </a:r>
            <a:endParaRPr lang="fr-FR" sz="1600" dirty="0">
              <a:latin typeface="Arial" charset="0"/>
              <a:sym typeface="Wingdings" pitchFamily="2" charset="2"/>
            </a:endParaRPr>
          </a:p>
          <a:p>
            <a:r>
              <a:rPr lang="fr-FR" sz="2400" dirty="0">
                <a:latin typeface="Arial" charset="0"/>
                <a:sym typeface="Wingdings" pitchFamily="2" charset="2"/>
              </a:rPr>
              <a:t>Coordonnées cartésiennes – polaires</a:t>
            </a:r>
          </a:p>
          <a:p>
            <a:r>
              <a:rPr lang="fr-FR" sz="2400" dirty="0">
                <a:latin typeface="Arial" charset="0"/>
                <a:sym typeface="Wingdings" pitchFamily="2" charset="2"/>
              </a:rPr>
              <a:t>Changement de coordonnées</a:t>
            </a:r>
          </a:p>
          <a:p>
            <a:r>
              <a:rPr lang="fr-FR" sz="2400" dirty="0">
                <a:latin typeface="Arial" charset="0"/>
                <a:sym typeface="Wingdings" pitchFamily="2" charset="2"/>
              </a:rPr>
              <a:t>Coordonnées horizontales</a:t>
            </a:r>
            <a:r>
              <a:rPr lang="en-US" sz="2400" dirty="0">
                <a:latin typeface="Arial" charset="0"/>
                <a:sym typeface="Wingdings" pitchFamily="2" charset="2"/>
              </a:rPr>
              <a:t>,</a:t>
            </a:r>
            <a:r>
              <a:rPr lang="fr-FR" sz="2400" dirty="0">
                <a:latin typeface="Arial" charset="0"/>
                <a:sym typeface="Wingdings" pitchFamily="2" charset="2"/>
              </a:rPr>
              <a:t> écliptiques</a:t>
            </a:r>
            <a:r>
              <a:rPr lang="en-US" sz="2400" dirty="0">
                <a:latin typeface="Arial" charset="0"/>
                <a:sym typeface="Wingdings" pitchFamily="2" charset="2"/>
              </a:rPr>
              <a:t>,</a:t>
            </a:r>
            <a:r>
              <a:rPr lang="fr-FR" sz="2400" dirty="0">
                <a:latin typeface="Arial" charset="0"/>
                <a:sym typeface="Wingdings" pitchFamily="2" charset="2"/>
              </a:rPr>
              <a:t> équatoriales</a:t>
            </a:r>
            <a:endParaRPr lang="fr-FR" sz="2400" dirty="0">
              <a:solidFill>
                <a:schemeClr val="accent1"/>
              </a:solidFill>
              <a:latin typeface="Arial" charset="0"/>
              <a:sym typeface="Wingdings" pitchFamily="2" charset="2"/>
            </a:endParaRPr>
          </a:p>
          <a:p>
            <a:r>
              <a:rPr lang="fr-FR" sz="2400" dirty="0">
                <a:latin typeface="Arial" charset="0"/>
                <a:sym typeface="Wingdings" pitchFamily="2" charset="2"/>
              </a:rPr>
              <a:t>Point </a:t>
            </a:r>
            <a:r>
              <a:rPr lang="fr-FR" sz="2400" dirty="0" smtClean="0">
                <a:latin typeface="Arial" charset="0"/>
                <a:sym typeface="Wingdings" pitchFamily="2" charset="2"/>
              </a:rPr>
              <a:t>Vernal</a:t>
            </a:r>
            <a:endParaRPr lang="fr-FR" sz="2000" dirty="0">
              <a:latin typeface="Arial" charset="0"/>
              <a:sym typeface="Wingdings" pitchFamily="2" charset="2"/>
            </a:endParaRPr>
          </a:p>
          <a:p>
            <a:r>
              <a:rPr lang="fr-FR" sz="2400" dirty="0">
                <a:latin typeface="Arial" charset="0"/>
                <a:sym typeface="Wingdings" pitchFamily="2" charset="2"/>
              </a:rPr>
              <a:t>Temps sidéral – Angle </a:t>
            </a:r>
            <a:r>
              <a:rPr lang="fr-FR" sz="2400" dirty="0" smtClean="0">
                <a:latin typeface="Arial" charset="0"/>
                <a:sym typeface="Wingdings" pitchFamily="2" charset="2"/>
              </a:rPr>
              <a:t>horaire</a:t>
            </a:r>
          </a:p>
          <a:p>
            <a:r>
              <a:rPr lang="fr-FR" sz="2400" dirty="0" smtClean="0">
                <a:latin typeface="Arial" charset="0"/>
                <a:sym typeface="Wingdings" pitchFamily="2" charset="2"/>
              </a:rPr>
              <a:t>Application à un </a:t>
            </a:r>
            <a:r>
              <a:rPr lang="fr-FR" sz="2400" dirty="0" err="1" smtClean="0">
                <a:latin typeface="Arial" charset="0"/>
                <a:sym typeface="Wingdings" pitchFamily="2" charset="2"/>
              </a:rPr>
              <a:t>Goto</a:t>
            </a:r>
            <a:r>
              <a:rPr lang="fr-FR" sz="2400" dirty="0" smtClean="0">
                <a:latin typeface="Arial" charset="0"/>
                <a:sym typeface="Wingdings" pitchFamily="2" charset="2"/>
              </a:rPr>
              <a:t> et Planétarium</a:t>
            </a:r>
            <a:endParaRPr lang="fr-FR" sz="2000" dirty="0">
              <a:latin typeface="Arial" charset="0"/>
              <a:sym typeface="Wingdings" pitchFamily="2" charset="2"/>
            </a:endParaRPr>
          </a:p>
          <a:p>
            <a:r>
              <a:rPr lang="fr-FR" sz="2400" dirty="0">
                <a:latin typeface="Arial" charset="0"/>
                <a:sym typeface="Wingdings" pitchFamily="2" charset="2"/>
              </a:rPr>
              <a:t>Précession</a:t>
            </a:r>
            <a:endParaRPr lang="en-US" sz="2400" dirty="0">
              <a:latin typeface="Arial" charset="0"/>
              <a:sym typeface="Wingdings" pitchFamily="2" charset="2"/>
            </a:endParaRPr>
          </a:p>
          <a:p>
            <a:r>
              <a:rPr lang="en-US" sz="2400" dirty="0" err="1">
                <a:latin typeface="Arial" charset="0"/>
                <a:sym typeface="Wingdings" pitchFamily="2" charset="2"/>
              </a:rPr>
              <a:t>Jours</a:t>
            </a:r>
            <a:r>
              <a:rPr lang="en-US" sz="2400" dirty="0">
                <a:latin typeface="Arial" charset="0"/>
                <a:sym typeface="Wingdings" pitchFamily="2" charset="2"/>
              </a:rPr>
              <a:t> </a:t>
            </a:r>
            <a:r>
              <a:rPr lang="en-US" sz="2400" dirty="0" err="1">
                <a:latin typeface="Arial" charset="0"/>
                <a:sym typeface="Wingdings" pitchFamily="2" charset="2"/>
              </a:rPr>
              <a:t>Juliens</a:t>
            </a:r>
            <a:r>
              <a:rPr lang="en-US" sz="2400" dirty="0">
                <a:latin typeface="Arial" charset="0"/>
                <a:sym typeface="Wingdings" pitchFamily="2" charset="2"/>
              </a:rPr>
              <a:t> et temps </a:t>
            </a:r>
            <a:r>
              <a:rPr lang="en-US" sz="2400" dirty="0" err="1">
                <a:latin typeface="Arial" charset="0"/>
                <a:sym typeface="Wingdings" pitchFamily="2" charset="2"/>
              </a:rPr>
              <a:t>héliocentrique</a:t>
            </a:r>
            <a:endParaRPr lang="fr-FR" sz="1600" dirty="0">
              <a:latin typeface="Arial" charset="0"/>
              <a:sym typeface="Wingdings" pitchFamily="2" charset="2"/>
            </a:endParaRPr>
          </a:p>
          <a:p>
            <a:pPr>
              <a:buFontTx/>
              <a:buNone/>
            </a:pPr>
            <a:endParaRPr lang="fr-FR" sz="2000" dirty="0">
              <a:latin typeface="Arial" charset="0"/>
              <a:sym typeface="Wingdings" pitchFamily="2" charset="2"/>
            </a:endParaRPr>
          </a:p>
          <a:p>
            <a:endParaRPr lang="fr-FR" sz="2000" dirty="0">
              <a:latin typeface="Arial" charset="0"/>
              <a:sym typeface="Wingdings" pitchFamily="2" charset="2"/>
            </a:endParaRPr>
          </a:p>
          <a:p>
            <a:endParaRPr lang="fr-FR" dirty="0">
              <a:latin typeface="Arial" charset="0"/>
              <a:sym typeface="Wingdings" pitchFamily="2" charset="2"/>
            </a:endParaRPr>
          </a:p>
          <a:p>
            <a:endParaRPr lang="fr-FR" dirty="0">
              <a:sym typeface="Wingdings" pitchFamily="2" charset="2"/>
            </a:endParaRP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2846388" y="2520950"/>
            <a:ext cx="9144000" cy="0"/>
          </a:xfrm>
          <a:prstGeom prst="rect">
            <a:avLst/>
          </a:prstGeom>
          <a:solidFill>
            <a:srgbClr val="FFEAB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fr-FR">
                <a:latin typeface="Arial" charset="0"/>
              </a:rPr>
              <a:t>Pourquoi être concerné par les coordonnées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305800" cy="5105400"/>
          </a:xfrm>
        </p:spPr>
        <p:txBody>
          <a:bodyPr/>
          <a:lstStyle/>
          <a:p>
            <a:r>
              <a:rPr lang="fr-FR" sz="2800">
                <a:latin typeface="Arial" charset="0"/>
                <a:sym typeface="Wingdings" pitchFamily="2" charset="2"/>
              </a:rPr>
              <a:t>Observation visuelle avec un Dobson</a:t>
            </a:r>
          </a:p>
          <a:p>
            <a:pPr lvl="2"/>
            <a:r>
              <a:rPr lang="fr-FR" sz="2000">
                <a:latin typeface="Arial" charset="0"/>
                <a:sym typeface="Wingdings" pitchFamily="2" charset="2"/>
              </a:rPr>
              <a:t>peu concerné – saut d’étoiles (star hopping)</a:t>
            </a:r>
            <a:endParaRPr lang="fr-FR" sz="1400">
              <a:latin typeface="Arial" charset="0"/>
              <a:sym typeface="Wingdings" pitchFamily="2" charset="2"/>
            </a:endParaRPr>
          </a:p>
          <a:p>
            <a:r>
              <a:rPr lang="fr-FR" sz="2800">
                <a:latin typeface="Arial" charset="0"/>
                <a:sym typeface="Wingdings" pitchFamily="2" charset="2"/>
              </a:rPr>
              <a:t>Observation avec un Goto</a:t>
            </a:r>
          </a:p>
          <a:p>
            <a:pPr lvl="2"/>
            <a:r>
              <a:rPr lang="fr-FR" sz="1800">
                <a:latin typeface="Arial" charset="0"/>
                <a:sym typeface="Wingdings" pitchFamily="2" charset="2"/>
              </a:rPr>
              <a:t>ordinateur interne calcule la position des étoiles</a:t>
            </a:r>
          </a:p>
          <a:p>
            <a:pPr lvl="2"/>
            <a:r>
              <a:rPr lang="fr-FR" sz="1800">
                <a:latin typeface="Arial" charset="0"/>
                <a:sym typeface="Wingdings" pitchFamily="2" charset="2"/>
              </a:rPr>
              <a:t>utile de comprendre ce qui s’y passe</a:t>
            </a:r>
            <a:r>
              <a:rPr lang="en-US" sz="1800">
                <a:latin typeface="Arial" charset="0"/>
                <a:sym typeface="Wingdings" pitchFamily="2" charset="2"/>
              </a:rPr>
              <a:t> et résoudre les problèmes</a:t>
            </a:r>
            <a:endParaRPr lang="fr-FR" sz="1800">
              <a:latin typeface="Arial" charset="0"/>
              <a:sym typeface="Wingdings" pitchFamily="2" charset="2"/>
            </a:endParaRPr>
          </a:p>
          <a:p>
            <a:pPr lvl="2"/>
            <a:endParaRPr lang="fr-FR" sz="1800">
              <a:latin typeface="Arial" charset="0"/>
              <a:sym typeface="Wingdings" pitchFamily="2" charset="2"/>
            </a:endParaRPr>
          </a:p>
          <a:p>
            <a:r>
              <a:rPr lang="fr-FR" sz="2800">
                <a:latin typeface="Arial" charset="0"/>
                <a:sym typeface="Wingdings" pitchFamily="2" charset="2"/>
              </a:rPr>
              <a:t>Planétarium – Carte du ciel informatisée</a:t>
            </a:r>
          </a:p>
          <a:p>
            <a:r>
              <a:rPr lang="fr-FR" sz="2800">
                <a:latin typeface="Arial" charset="0"/>
                <a:sym typeface="Wingdings" pitchFamily="2" charset="2"/>
              </a:rPr>
              <a:t>Pourquoi autant de systèmes de coordonnées?</a:t>
            </a:r>
          </a:p>
          <a:p>
            <a:pPr lvl="3"/>
            <a:r>
              <a:rPr lang="fr-FR" sz="1800">
                <a:latin typeface="Arial" charset="0"/>
                <a:sym typeface="Wingdings" pitchFamily="2" charset="2"/>
              </a:rPr>
              <a:t>Les opérations / calculs sont simples dans un système de coordonnées particulier</a:t>
            </a:r>
          </a:p>
          <a:p>
            <a:pPr lvl="3"/>
            <a:r>
              <a:rPr lang="fr-FR" sz="1800">
                <a:latin typeface="Arial" charset="0"/>
                <a:sym typeface="Wingdings" pitchFamily="2" charset="2"/>
              </a:rPr>
              <a:t>Possibilité de faire des changements de coordonnées </a:t>
            </a:r>
            <a:br>
              <a:rPr lang="fr-FR" sz="1800">
                <a:latin typeface="Arial" charset="0"/>
                <a:sym typeface="Wingdings" pitchFamily="2" charset="2"/>
              </a:rPr>
            </a:br>
            <a:r>
              <a:rPr lang="fr-FR" sz="1800">
                <a:latin typeface="Arial" charset="0"/>
                <a:sym typeface="Wingdings" pitchFamily="2" charset="2"/>
              </a:rPr>
              <a:t>(on part du facile pour le calcul vers celui souhaité par l’utilisateur.)</a:t>
            </a:r>
            <a:endParaRPr lang="fr-FR" sz="1200">
              <a:latin typeface="Arial" charset="0"/>
              <a:sym typeface="Wingdings" pitchFamily="2" charset="2"/>
            </a:endParaRPr>
          </a:p>
          <a:p>
            <a:endParaRPr lang="fr-FR" sz="2800">
              <a:latin typeface="Arial" charset="0"/>
              <a:sym typeface="Wingdings" pitchFamily="2" charset="2"/>
            </a:endParaRPr>
          </a:p>
          <a:p>
            <a:pPr>
              <a:buFontTx/>
              <a:buNone/>
            </a:pPr>
            <a:endParaRPr lang="fr-FR" sz="1800">
              <a:latin typeface="Arial" charset="0"/>
              <a:sym typeface="Wingdings" pitchFamily="2" charset="2"/>
            </a:endParaRPr>
          </a:p>
          <a:p>
            <a:endParaRPr lang="fr-FR" sz="1800">
              <a:latin typeface="Arial" charset="0"/>
              <a:sym typeface="Wingdings" pitchFamily="2" charset="2"/>
            </a:endParaRPr>
          </a:p>
          <a:p>
            <a:endParaRPr lang="fr-FR" sz="2800">
              <a:latin typeface="Arial" charset="0"/>
              <a:sym typeface="Wingdings" pitchFamily="2" charset="2"/>
            </a:endParaRPr>
          </a:p>
          <a:p>
            <a:endParaRPr lang="fr-FR" sz="2800">
              <a:sym typeface="Wingdings" pitchFamily="2" charset="2"/>
            </a:endParaRPr>
          </a:p>
        </p:txBody>
      </p:sp>
      <p:sp>
        <p:nvSpPr>
          <p:cNvPr id="217092" name="Rectangle 4"/>
          <p:cNvSpPr>
            <a:spLocks noChangeArrowheads="1"/>
          </p:cNvSpPr>
          <p:nvPr/>
        </p:nvSpPr>
        <p:spPr bwMode="auto">
          <a:xfrm>
            <a:off x="2846388" y="2520950"/>
            <a:ext cx="9144000" cy="0"/>
          </a:xfrm>
          <a:prstGeom prst="rect">
            <a:avLst/>
          </a:prstGeom>
          <a:solidFill>
            <a:srgbClr val="FFEAB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48" name="Group 12"/>
          <p:cNvGrpSpPr>
            <a:grpSpLocks/>
          </p:cNvGrpSpPr>
          <p:nvPr/>
        </p:nvGrpSpPr>
        <p:grpSpPr bwMode="auto">
          <a:xfrm>
            <a:off x="5562600" y="3657600"/>
            <a:ext cx="1524000" cy="1066800"/>
            <a:chOff x="3504" y="1056"/>
            <a:chExt cx="960" cy="672"/>
          </a:xfrm>
        </p:grpSpPr>
        <p:sp>
          <p:nvSpPr>
            <p:cNvPr id="142349" name="Line 13"/>
            <p:cNvSpPr>
              <a:spLocks noChangeShapeType="1"/>
            </p:cNvSpPr>
            <p:nvPr/>
          </p:nvSpPr>
          <p:spPr bwMode="auto">
            <a:xfrm>
              <a:off x="3504" y="1728"/>
              <a:ext cx="96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2350" name="Line 14"/>
            <p:cNvSpPr>
              <a:spLocks noChangeShapeType="1"/>
            </p:cNvSpPr>
            <p:nvPr/>
          </p:nvSpPr>
          <p:spPr bwMode="auto">
            <a:xfrm flipV="1">
              <a:off x="3504" y="1056"/>
              <a:ext cx="0" cy="67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2351" name="Line 15"/>
            <p:cNvSpPr>
              <a:spLocks noChangeShapeType="1"/>
            </p:cNvSpPr>
            <p:nvPr/>
          </p:nvSpPr>
          <p:spPr bwMode="auto">
            <a:xfrm>
              <a:off x="3504" y="129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2352" name="Line 16"/>
            <p:cNvSpPr>
              <a:spLocks noChangeShapeType="1"/>
            </p:cNvSpPr>
            <p:nvPr/>
          </p:nvSpPr>
          <p:spPr bwMode="auto">
            <a:xfrm>
              <a:off x="3936" y="129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fr-FR">
                <a:latin typeface="Arial" charset="0"/>
              </a:rPr>
              <a:t>Coordonnées cartésiennes – polaires </a:t>
            </a:r>
            <a:r>
              <a:rPr lang="fr-FR" sz="3200">
                <a:latin typeface="Arial" charset="0"/>
              </a:rPr>
              <a:t>(2 dimensions)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2819400" cy="4114800"/>
          </a:xfrm>
        </p:spPr>
        <p:txBody>
          <a:bodyPr/>
          <a:lstStyle/>
          <a:p>
            <a:r>
              <a:rPr lang="fr-FR" sz="2400" dirty="0">
                <a:latin typeface="Arial" charset="0"/>
                <a:sym typeface="Wingdings" pitchFamily="2" charset="2"/>
              </a:rPr>
              <a:t>Coordonnées cartésiennes  </a:t>
            </a:r>
            <a:br>
              <a:rPr lang="fr-FR" sz="2400" dirty="0">
                <a:latin typeface="Arial" charset="0"/>
                <a:sym typeface="Wingdings" pitchFamily="2" charset="2"/>
              </a:rPr>
            </a:br>
            <a:r>
              <a:rPr lang="fr-FR" sz="2400" dirty="0">
                <a:latin typeface="Arial" charset="0"/>
                <a:sym typeface="Wingdings" pitchFamily="2" charset="2"/>
              </a:rPr>
              <a:t>x et y</a:t>
            </a:r>
            <a:br>
              <a:rPr lang="fr-FR" sz="2400" dirty="0">
                <a:latin typeface="Arial" charset="0"/>
                <a:sym typeface="Wingdings" pitchFamily="2" charset="2"/>
              </a:rPr>
            </a:br>
            <a:endParaRPr lang="fr-FR" sz="2400" dirty="0">
              <a:latin typeface="Arial" charset="0"/>
              <a:sym typeface="Wingdings" pitchFamily="2" charset="2"/>
            </a:endParaRPr>
          </a:p>
          <a:p>
            <a:endParaRPr lang="fr-FR" sz="2400" dirty="0">
              <a:latin typeface="Arial" charset="0"/>
              <a:sym typeface="Wingdings" pitchFamily="2" charset="2"/>
            </a:endParaRPr>
          </a:p>
          <a:p>
            <a:endParaRPr lang="fr-FR" sz="2400" dirty="0">
              <a:latin typeface="Arial" charset="0"/>
              <a:sym typeface="Wingdings" pitchFamily="2" charset="2"/>
            </a:endParaRPr>
          </a:p>
          <a:p>
            <a:endParaRPr lang="fr-FR" sz="2400" dirty="0">
              <a:latin typeface="Arial" charset="0"/>
              <a:sym typeface="Wingdings" pitchFamily="2" charset="2"/>
            </a:endParaRPr>
          </a:p>
          <a:p>
            <a:r>
              <a:rPr lang="fr-FR" sz="2400" dirty="0">
                <a:latin typeface="Arial" charset="0"/>
                <a:sym typeface="Wingdings" pitchFamily="2" charset="2"/>
              </a:rPr>
              <a:t>Coordonnées polaires</a:t>
            </a:r>
            <a:br>
              <a:rPr lang="fr-FR" sz="2400" dirty="0">
                <a:latin typeface="Arial" charset="0"/>
                <a:sym typeface="Wingdings" pitchFamily="2" charset="2"/>
              </a:rPr>
            </a:br>
            <a:r>
              <a:rPr lang="fr-FR" sz="2400" dirty="0">
                <a:latin typeface="Arial" charset="0"/>
                <a:sym typeface="Wingdings" pitchFamily="2" charset="2"/>
              </a:rPr>
              <a:t>R et </a:t>
            </a:r>
            <a:r>
              <a:rPr lang="el-GR" sz="2400" dirty="0" smtClean="0">
                <a:latin typeface="Arial"/>
                <a:cs typeface="Arial"/>
              </a:rPr>
              <a:t>φ</a:t>
            </a:r>
            <a:endParaRPr lang="fr-FR" sz="2400" dirty="0">
              <a:latin typeface="Arial" charset="0"/>
              <a:sym typeface="Wingdings" pitchFamily="2" charset="2"/>
            </a:endParaRPr>
          </a:p>
          <a:p>
            <a:pPr lvl="1"/>
            <a:endParaRPr lang="fr-FR" sz="2000" dirty="0">
              <a:latin typeface="Arial" charset="0"/>
              <a:sym typeface="Wingdings" pitchFamily="2" charset="2"/>
            </a:endParaRPr>
          </a:p>
          <a:p>
            <a:endParaRPr lang="fr-FR" dirty="0">
              <a:latin typeface="Arial" charset="0"/>
              <a:sym typeface="Wingdings" pitchFamily="2" charset="2"/>
            </a:endParaRPr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2846388" y="2520950"/>
            <a:ext cx="9144000" cy="0"/>
          </a:xfrm>
          <a:prstGeom prst="rect">
            <a:avLst/>
          </a:prstGeom>
          <a:solidFill>
            <a:srgbClr val="FFEAB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grpSp>
        <p:nvGrpSpPr>
          <p:cNvPr id="142347" name="Group 11"/>
          <p:cNvGrpSpPr>
            <a:grpSpLocks/>
          </p:cNvGrpSpPr>
          <p:nvPr/>
        </p:nvGrpSpPr>
        <p:grpSpPr bwMode="auto">
          <a:xfrm>
            <a:off x="5562600" y="1676400"/>
            <a:ext cx="1524000" cy="1066800"/>
            <a:chOff x="3504" y="1056"/>
            <a:chExt cx="960" cy="672"/>
          </a:xfrm>
        </p:grpSpPr>
        <p:sp>
          <p:nvSpPr>
            <p:cNvPr id="142341" name="Line 5"/>
            <p:cNvSpPr>
              <a:spLocks noChangeShapeType="1"/>
            </p:cNvSpPr>
            <p:nvPr/>
          </p:nvSpPr>
          <p:spPr bwMode="auto">
            <a:xfrm>
              <a:off x="3504" y="1728"/>
              <a:ext cx="96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2342" name="Line 6"/>
            <p:cNvSpPr>
              <a:spLocks noChangeShapeType="1"/>
            </p:cNvSpPr>
            <p:nvPr/>
          </p:nvSpPr>
          <p:spPr bwMode="auto">
            <a:xfrm flipV="1">
              <a:off x="3504" y="1056"/>
              <a:ext cx="0" cy="67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2343" name="Line 7"/>
            <p:cNvSpPr>
              <a:spLocks noChangeShapeType="1"/>
            </p:cNvSpPr>
            <p:nvPr/>
          </p:nvSpPr>
          <p:spPr bwMode="auto">
            <a:xfrm>
              <a:off x="3504" y="129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2344" name="Line 8"/>
            <p:cNvSpPr>
              <a:spLocks noChangeShapeType="1"/>
            </p:cNvSpPr>
            <p:nvPr/>
          </p:nvSpPr>
          <p:spPr bwMode="auto">
            <a:xfrm>
              <a:off x="3936" y="129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42345" name="Text Box 9"/>
          <p:cNvSpPr txBox="1">
            <a:spLocks noChangeArrowheads="1"/>
          </p:cNvSpPr>
          <p:nvPr/>
        </p:nvSpPr>
        <p:spPr bwMode="auto">
          <a:xfrm>
            <a:off x="6096000" y="25908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x</a:t>
            </a:r>
            <a:endParaRPr lang="fr-FR"/>
          </a:p>
        </p:txBody>
      </p:sp>
      <p:sp>
        <p:nvSpPr>
          <p:cNvPr id="142346" name="Text Box 10"/>
          <p:cNvSpPr txBox="1">
            <a:spLocks noChangeArrowheads="1"/>
          </p:cNvSpPr>
          <p:nvPr/>
        </p:nvSpPr>
        <p:spPr bwMode="auto">
          <a:xfrm>
            <a:off x="5181600" y="17526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y</a:t>
            </a:r>
            <a:endParaRPr lang="fr-FR"/>
          </a:p>
        </p:txBody>
      </p:sp>
      <p:sp>
        <p:nvSpPr>
          <p:cNvPr id="142353" name="Line 17"/>
          <p:cNvSpPr>
            <a:spLocks noChangeShapeType="1"/>
          </p:cNvSpPr>
          <p:nvPr/>
        </p:nvSpPr>
        <p:spPr bwMode="auto">
          <a:xfrm flipV="1">
            <a:off x="5562600" y="4038600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2354" name="Text Box 18"/>
          <p:cNvSpPr txBox="1">
            <a:spLocks noChangeArrowheads="1"/>
          </p:cNvSpPr>
          <p:nvPr/>
        </p:nvSpPr>
        <p:spPr bwMode="auto">
          <a:xfrm>
            <a:off x="5715000" y="41148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R</a:t>
            </a:r>
            <a:endParaRPr lang="fr-FR" sz="1400"/>
          </a:p>
        </p:txBody>
      </p:sp>
      <p:sp>
        <p:nvSpPr>
          <p:cNvPr id="142356" name="Line 20"/>
          <p:cNvSpPr>
            <a:spLocks noChangeShapeType="1"/>
          </p:cNvSpPr>
          <p:nvPr/>
        </p:nvSpPr>
        <p:spPr bwMode="auto">
          <a:xfrm>
            <a:off x="6019800" y="42672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2357" name="Text Box 21"/>
          <p:cNvSpPr txBox="1">
            <a:spLocks noChangeArrowheads="1"/>
          </p:cNvSpPr>
          <p:nvPr/>
        </p:nvSpPr>
        <p:spPr bwMode="auto">
          <a:xfrm>
            <a:off x="6248400" y="4191000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 smtClean="0">
                <a:latin typeface="Arial"/>
                <a:cs typeface="Arial"/>
              </a:rPr>
              <a:t>φ</a:t>
            </a:r>
            <a:endParaRPr lang="fr-FR" dirty="0">
              <a:latin typeface="Mathematica1" pitchFamily="2" charset="2"/>
            </a:endParaRPr>
          </a:p>
        </p:txBody>
      </p:sp>
      <p:sp>
        <p:nvSpPr>
          <p:cNvPr id="142358" name="Text Box 22"/>
          <p:cNvSpPr txBox="1">
            <a:spLocks noChangeArrowheads="1"/>
          </p:cNvSpPr>
          <p:nvPr/>
        </p:nvSpPr>
        <p:spPr bwMode="auto">
          <a:xfrm>
            <a:off x="3733800" y="5181600"/>
            <a:ext cx="1828800" cy="83099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x </a:t>
            </a:r>
            <a:r>
              <a:rPr lang="en-US" dirty="0"/>
              <a:t>= R 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l-GR" dirty="0">
                <a:latin typeface="Arial"/>
                <a:cs typeface="Arial"/>
              </a:rPr>
              <a:t>φ </a:t>
            </a:r>
            <a:r>
              <a:rPr lang="en-US" dirty="0">
                <a:latin typeface="Mathematica1" pitchFamily="2" charset="2"/>
              </a:rPr>
              <a:t/>
            </a:r>
            <a:br>
              <a:rPr lang="en-US" dirty="0">
                <a:latin typeface="Mathematica1" pitchFamily="2" charset="2"/>
              </a:rPr>
            </a:br>
            <a:r>
              <a:rPr lang="en-US" dirty="0" smtClean="0"/>
              <a:t>y </a:t>
            </a:r>
            <a:r>
              <a:rPr lang="en-US" dirty="0"/>
              <a:t>= R sin </a:t>
            </a:r>
            <a:r>
              <a:rPr lang="el-GR" dirty="0">
                <a:latin typeface="Arial"/>
                <a:cs typeface="Arial"/>
              </a:rPr>
              <a:t>φ</a:t>
            </a:r>
            <a:endParaRPr lang="fr-FR" dirty="0">
              <a:latin typeface="Mathematica1" pitchFamily="2" charset="2"/>
            </a:endParaRPr>
          </a:p>
        </p:txBody>
      </p:sp>
      <p:sp>
        <p:nvSpPr>
          <p:cNvPr id="142359" name="Text Box 23"/>
          <p:cNvSpPr txBox="1">
            <a:spLocks noChangeArrowheads="1"/>
          </p:cNvSpPr>
          <p:nvPr/>
        </p:nvSpPr>
        <p:spPr bwMode="auto">
          <a:xfrm>
            <a:off x="5867400" y="4998184"/>
            <a:ext cx="2438400" cy="101441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>
                <a:latin typeface="Arial"/>
                <a:cs typeface="Arial"/>
              </a:rPr>
              <a:t>φ </a:t>
            </a:r>
            <a:r>
              <a:rPr lang="en-US" dirty="0" smtClean="0"/>
              <a:t>= </a:t>
            </a:r>
            <a:r>
              <a:rPr lang="en-US" dirty="0" err="1"/>
              <a:t>arctan</a:t>
            </a:r>
            <a:r>
              <a:rPr lang="en-US" dirty="0"/>
              <a:t>(y/x)</a:t>
            </a:r>
          </a:p>
          <a:p>
            <a:pPr>
              <a:spcBef>
                <a:spcPct val="50000"/>
              </a:spcBef>
              <a:buFont typeface="Mathematica1" pitchFamily="2" charset="2"/>
              <a:buNone/>
            </a:pPr>
            <a:r>
              <a:rPr lang="en-US" dirty="0"/>
              <a:t>R</a:t>
            </a:r>
            <a:r>
              <a:rPr lang="en-US" baseline="30000" dirty="0"/>
              <a:t>2</a:t>
            </a:r>
            <a:r>
              <a:rPr lang="en-US" dirty="0"/>
              <a:t> = x</a:t>
            </a:r>
            <a:r>
              <a:rPr lang="en-US" baseline="30000" dirty="0"/>
              <a:t>2</a:t>
            </a:r>
            <a:r>
              <a:rPr lang="en-US" dirty="0"/>
              <a:t> + y</a:t>
            </a:r>
            <a:r>
              <a:rPr lang="en-US" baseline="30000" dirty="0"/>
              <a:t>2</a:t>
            </a:r>
            <a:endParaRPr lang="fr-FR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5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fr-FR">
                <a:latin typeface="Arial" charset="0"/>
              </a:rPr>
              <a:t>Coordonnées cartésiennes – polaires </a:t>
            </a:r>
            <a:r>
              <a:rPr lang="fr-FR" sz="2400">
                <a:latin typeface="Arial" charset="0"/>
              </a:rPr>
              <a:t>(3 dimensions)</a:t>
            </a:r>
          </a:p>
        </p:txBody>
      </p:sp>
      <p:sp>
        <p:nvSpPr>
          <p:cNvPr id="20685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2819400" cy="4114800"/>
          </a:xfrm>
        </p:spPr>
        <p:txBody>
          <a:bodyPr/>
          <a:lstStyle/>
          <a:p>
            <a:r>
              <a:rPr lang="fr-FR" sz="2400" dirty="0">
                <a:latin typeface="Arial" charset="0"/>
                <a:sym typeface="Wingdings" pitchFamily="2" charset="2"/>
              </a:rPr>
              <a:t>Coordonnées cartésiennes  </a:t>
            </a:r>
            <a:br>
              <a:rPr lang="fr-FR" sz="2400" dirty="0">
                <a:latin typeface="Arial" charset="0"/>
                <a:sym typeface="Wingdings" pitchFamily="2" charset="2"/>
              </a:rPr>
            </a:br>
            <a:r>
              <a:rPr lang="fr-FR" sz="2400" dirty="0">
                <a:latin typeface="Arial" charset="0"/>
                <a:sym typeface="Wingdings" pitchFamily="2" charset="2"/>
              </a:rPr>
              <a:t>x , y et z</a:t>
            </a:r>
          </a:p>
          <a:p>
            <a:endParaRPr lang="fr-FR" sz="2400" dirty="0">
              <a:latin typeface="Arial" charset="0"/>
              <a:sym typeface="Wingdings" pitchFamily="2" charset="2"/>
            </a:endParaRPr>
          </a:p>
          <a:p>
            <a:endParaRPr lang="fr-FR" sz="2400" dirty="0">
              <a:latin typeface="Arial" charset="0"/>
              <a:sym typeface="Wingdings" pitchFamily="2" charset="2"/>
            </a:endParaRPr>
          </a:p>
          <a:p>
            <a:endParaRPr lang="fr-FR" sz="2400" dirty="0">
              <a:latin typeface="Arial" charset="0"/>
              <a:sym typeface="Wingdings" pitchFamily="2" charset="2"/>
            </a:endParaRPr>
          </a:p>
          <a:p>
            <a:r>
              <a:rPr lang="fr-FR" sz="2400" dirty="0">
                <a:latin typeface="Arial" charset="0"/>
                <a:sym typeface="Wingdings" pitchFamily="2" charset="2"/>
              </a:rPr>
              <a:t>Coordonnées polaires</a:t>
            </a:r>
            <a:br>
              <a:rPr lang="fr-FR" sz="2400" dirty="0">
                <a:latin typeface="Arial" charset="0"/>
                <a:sym typeface="Wingdings" pitchFamily="2" charset="2"/>
              </a:rPr>
            </a:br>
            <a:r>
              <a:rPr lang="fr-FR" sz="2400" dirty="0">
                <a:latin typeface="Arial" charset="0"/>
                <a:sym typeface="Wingdings" pitchFamily="2" charset="2"/>
              </a:rPr>
              <a:t>R , </a:t>
            </a:r>
            <a:r>
              <a:rPr lang="el-GR" sz="2400" dirty="0" smtClean="0">
                <a:latin typeface="Arial" charset="0"/>
                <a:sym typeface="Wingdings" pitchFamily="2" charset="2"/>
              </a:rPr>
              <a:t>φ</a:t>
            </a:r>
            <a:r>
              <a:rPr lang="en-GB" sz="2400" dirty="0">
                <a:latin typeface="Arial" charset="0"/>
                <a:sym typeface="Wingdings" pitchFamily="2" charset="2"/>
              </a:rPr>
              <a:t> </a:t>
            </a:r>
            <a:r>
              <a:rPr lang="en-GB" sz="2400" dirty="0" smtClean="0">
                <a:latin typeface="Arial" charset="0"/>
                <a:sym typeface="Wingdings" pitchFamily="2" charset="2"/>
              </a:rPr>
              <a:t>, </a:t>
            </a:r>
            <a:r>
              <a:rPr lang="el-GR" sz="2400" dirty="0" smtClean="0">
                <a:latin typeface="Arial"/>
                <a:cs typeface="Arial"/>
                <a:sym typeface="Wingdings" pitchFamily="2" charset="2"/>
              </a:rPr>
              <a:t>ϴ</a:t>
            </a:r>
            <a:r>
              <a:rPr lang="en-GB" sz="2400" dirty="0" smtClean="0">
                <a:latin typeface="Arial" charset="0"/>
                <a:sym typeface="Wingdings" pitchFamily="2" charset="2"/>
              </a:rPr>
              <a:t> </a:t>
            </a:r>
            <a:endParaRPr lang="fr-FR" sz="2400" dirty="0">
              <a:latin typeface="Arial" charset="0"/>
              <a:sym typeface="Wingdings" pitchFamily="2" charset="2"/>
            </a:endParaRPr>
          </a:p>
          <a:p>
            <a:pPr lvl="1"/>
            <a:endParaRPr lang="fr-FR" sz="2000" dirty="0">
              <a:latin typeface="Arial" charset="0"/>
              <a:sym typeface="Wingdings" pitchFamily="2" charset="2"/>
            </a:endParaRPr>
          </a:p>
          <a:p>
            <a:endParaRPr lang="fr-FR" dirty="0">
              <a:latin typeface="Arial" charset="0"/>
              <a:sym typeface="Wingdings" pitchFamily="2" charset="2"/>
            </a:endParaRPr>
          </a:p>
          <a:p>
            <a:endParaRPr lang="fr-FR" sz="2400" dirty="0">
              <a:latin typeface="Arial" charset="0"/>
              <a:sym typeface="Wingdings" pitchFamily="2" charset="2"/>
            </a:endParaRPr>
          </a:p>
          <a:p>
            <a:endParaRPr lang="fr-FR" sz="2400" dirty="0">
              <a:latin typeface="Arial" charset="0"/>
              <a:sym typeface="Wingdings" pitchFamily="2" charset="2"/>
            </a:endParaRPr>
          </a:p>
        </p:txBody>
      </p:sp>
      <p:sp>
        <p:nvSpPr>
          <p:cNvPr id="206857" name="Rectangle 9"/>
          <p:cNvSpPr>
            <a:spLocks noChangeArrowheads="1"/>
          </p:cNvSpPr>
          <p:nvPr/>
        </p:nvSpPr>
        <p:spPr bwMode="auto">
          <a:xfrm>
            <a:off x="2846388" y="2520950"/>
            <a:ext cx="9144000" cy="0"/>
          </a:xfrm>
          <a:prstGeom prst="rect">
            <a:avLst/>
          </a:prstGeom>
          <a:solidFill>
            <a:srgbClr val="FFEAB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06863" name="Text Box 15"/>
          <p:cNvSpPr txBox="1">
            <a:spLocks noChangeArrowheads="1"/>
          </p:cNvSpPr>
          <p:nvPr/>
        </p:nvSpPr>
        <p:spPr bwMode="auto">
          <a:xfrm>
            <a:off x="6172200" y="32004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x</a:t>
            </a:r>
            <a:endParaRPr lang="fr-FR" dirty="0"/>
          </a:p>
        </p:txBody>
      </p:sp>
      <p:sp>
        <p:nvSpPr>
          <p:cNvPr id="206864" name="Text Box 16"/>
          <p:cNvSpPr txBox="1">
            <a:spLocks noChangeArrowheads="1"/>
          </p:cNvSpPr>
          <p:nvPr/>
        </p:nvSpPr>
        <p:spPr bwMode="auto">
          <a:xfrm>
            <a:off x="5334000" y="16002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y</a:t>
            </a:r>
            <a:endParaRPr lang="fr-FR" dirty="0"/>
          </a:p>
        </p:txBody>
      </p:sp>
      <p:grpSp>
        <p:nvGrpSpPr>
          <p:cNvPr id="206879" name="Group 31"/>
          <p:cNvGrpSpPr>
            <a:grpSpLocks/>
          </p:cNvGrpSpPr>
          <p:nvPr/>
        </p:nvGrpSpPr>
        <p:grpSpPr bwMode="auto">
          <a:xfrm>
            <a:off x="5638800" y="1676400"/>
            <a:ext cx="1828800" cy="1447800"/>
            <a:chOff x="3552" y="1056"/>
            <a:chExt cx="1152" cy="912"/>
          </a:xfrm>
        </p:grpSpPr>
        <p:sp>
          <p:nvSpPr>
            <p:cNvPr id="206871" name="Line 23"/>
            <p:cNvSpPr>
              <a:spLocks noChangeShapeType="1"/>
            </p:cNvSpPr>
            <p:nvPr/>
          </p:nvSpPr>
          <p:spPr bwMode="auto">
            <a:xfrm>
              <a:off x="3552" y="1968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06872" name="Line 24"/>
            <p:cNvSpPr>
              <a:spLocks noChangeShapeType="1"/>
            </p:cNvSpPr>
            <p:nvPr/>
          </p:nvSpPr>
          <p:spPr bwMode="auto">
            <a:xfrm flipV="1">
              <a:off x="3552" y="1248"/>
              <a:ext cx="96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06873" name="Line 25"/>
            <p:cNvSpPr>
              <a:spLocks noChangeShapeType="1"/>
            </p:cNvSpPr>
            <p:nvPr/>
          </p:nvSpPr>
          <p:spPr bwMode="auto">
            <a:xfrm flipV="1">
              <a:off x="3552" y="1056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06874" name="Line 26"/>
            <p:cNvSpPr>
              <a:spLocks noChangeShapeType="1"/>
            </p:cNvSpPr>
            <p:nvPr/>
          </p:nvSpPr>
          <p:spPr bwMode="auto">
            <a:xfrm flipV="1">
              <a:off x="4224" y="1632"/>
              <a:ext cx="432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06875" name="Line 27"/>
            <p:cNvSpPr>
              <a:spLocks noChangeShapeType="1"/>
            </p:cNvSpPr>
            <p:nvPr/>
          </p:nvSpPr>
          <p:spPr bwMode="auto">
            <a:xfrm flipV="1">
              <a:off x="4656" y="1056"/>
              <a:ext cx="0" cy="57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06876" name="Line 28"/>
            <p:cNvSpPr>
              <a:spLocks noChangeShapeType="1"/>
            </p:cNvSpPr>
            <p:nvPr/>
          </p:nvSpPr>
          <p:spPr bwMode="auto">
            <a:xfrm flipV="1">
              <a:off x="4032" y="1632"/>
              <a:ext cx="62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06878" name="Text Box 30"/>
          <p:cNvSpPr txBox="1">
            <a:spLocks noChangeArrowheads="1"/>
          </p:cNvSpPr>
          <p:nvPr/>
        </p:nvSpPr>
        <p:spPr bwMode="auto">
          <a:xfrm>
            <a:off x="6781800" y="17526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z</a:t>
            </a:r>
            <a:endParaRPr lang="fr-FR" dirty="0"/>
          </a:p>
        </p:txBody>
      </p:sp>
      <p:sp>
        <p:nvSpPr>
          <p:cNvPr id="206891" name="Text Box 43"/>
          <p:cNvSpPr txBox="1">
            <a:spLocks noChangeArrowheads="1"/>
          </p:cNvSpPr>
          <p:nvPr/>
        </p:nvSpPr>
        <p:spPr bwMode="auto">
          <a:xfrm>
            <a:off x="6324600" y="5638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 smtClean="0">
                <a:solidFill>
                  <a:schemeClr val="hlink"/>
                </a:solidFill>
                <a:latin typeface="Arial"/>
                <a:cs typeface="Arial"/>
              </a:rPr>
              <a:t>φ</a:t>
            </a:r>
            <a:endParaRPr lang="fr-FR" dirty="0">
              <a:solidFill>
                <a:schemeClr val="hlink"/>
              </a:solidFill>
              <a:latin typeface="Mathematica1" pitchFamily="2" charset="2"/>
            </a:endParaRPr>
          </a:p>
        </p:txBody>
      </p:sp>
      <p:grpSp>
        <p:nvGrpSpPr>
          <p:cNvPr id="206895" name="Group 47"/>
          <p:cNvGrpSpPr>
            <a:grpSpLocks/>
          </p:cNvGrpSpPr>
          <p:nvPr/>
        </p:nvGrpSpPr>
        <p:grpSpPr bwMode="auto">
          <a:xfrm>
            <a:off x="5562600" y="3962400"/>
            <a:ext cx="1828800" cy="1752600"/>
            <a:chOff x="3504" y="2496"/>
            <a:chExt cx="1152" cy="1104"/>
          </a:xfrm>
        </p:grpSpPr>
        <p:sp>
          <p:nvSpPr>
            <p:cNvPr id="206881" name="Line 33"/>
            <p:cNvSpPr>
              <a:spLocks noChangeShapeType="1"/>
            </p:cNvSpPr>
            <p:nvPr/>
          </p:nvSpPr>
          <p:spPr bwMode="auto">
            <a:xfrm>
              <a:off x="3504" y="3600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06882" name="Line 34"/>
            <p:cNvSpPr>
              <a:spLocks noChangeShapeType="1"/>
            </p:cNvSpPr>
            <p:nvPr/>
          </p:nvSpPr>
          <p:spPr bwMode="auto">
            <a:xfrm flipV="1">
              <a:off x="3504" y="2880"/>
              <a:ext cx="96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06883" name="Line 35"/>
            <p:cNvSpPr>
              <a:spLocks noChangeShapeType="1"/>
            </p:cNvSpPr>
            <p:nvPr/>
          </p:nvSpPr>
          <p:spPr bwMode="auto">
            <a:xfrm flipV="1">
              <a:off x="3504" y="2688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06884" name="Line 36"/>
            <p:cNvSpPr>
              <a:spLocks noChangeShapeType="1"/>
            </p:cNvSpPr>
            <p:nvPr/>
          </p:nvSpPr>
          <p:spPr bwMode="auto">
            <a:xfrm flipV="1">
              <a:off x="4176" y="3264"/>
              <a:ext cx="432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06885" name="Line 37"/>
            <p:cNvSpPr>
              <a:spLocks noChangeShapeType="1"/>
            </p:cNvSpPr>
            <p:nvPr/>
          </p:nvSpPr>
          <p:spPr bwMode="auto">
            <a:xfrm flipV="1">
              <a:off x="4608" y="2496"/>
              <a:ext cx="0" cy="76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06886" name="Line 38"/>
            <p:cNvSpPr>
              <a:spLocks noChangeShapeType="1"/>
            </p:cNvSpPr>
            <p:nvPr/>
          </p:nvSpPr>
          <p:spPr bwMode="auto">
            <a:xfrm flipV="1">
              <a:off x="3984" y="3264"/>
              <a:ext cx="62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06887" name="Line 39"/>
            <p:cNvSpPr>
              <a:spLocks noChangeShapeType="1"/>
            </p:cNvSpPr>
            <p:nvPr/>
          </p:nvSpPr>
          <p:spPr bwMode="auto">
            <a:xfrm flipV="1">
              <a:off x="3504" y="3264"/>
              <a:ext cx="1104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06888" name="Line 40"/>
            <p:cNvSpPr>
              <a:spLocks noChangeShapeType="1"/>
            </p:cNvSpPr>
            <p:nvPr/>
          </p:nvSpPr>
          <p:spPr bwMode="auto">
            <a:xfrm flipV="1">
              <a:off x="3504" y="2496"/>
              <a:ext cx="1104" cy="110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06889" name="Line 41"/>
            <p:cNvSpPr>
              <a:spLocks noChangeShapeType="1"/>
            </p:cNvSpPr>
            <p:nvPr/>
          </p:nvSpPr>
          <p:spPr bwMode="auto">
            <a:xfrm>
              <a:off x="4080" y="3024"/>
              <a:ext cx="240" cy="33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06890" name="Line 42"/>
            <p:cNvSpPr>
              <a:spLocks noChangeShapeType="1"/>
            </p:cNvSpPr>
            <p:nvPr/>
          </p:nvSpPr>
          <p:spPr bwMode="auto">
            <a:xfrm>
              <a:off x="4032" y="3408"/>
              <a:ext cx="48" cy="19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06892" name="Text Box 44"/>
            <p:cNvSpPr txBox="1">
              <a:spLocks noChangeArrowheads="1"/>
            </p:cNvSpPr>
            <p:nvPr/>
          </p:nvSpPr>
          <p:spPr bwMode="auto">
            <a:xfrm>
              <a:off x="4224" y="2976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dirty="0" smtClean="0">
                  <a:solidFill>
                    <a:schemeClr val="accent1"/>
                  </a:solidFill>
                  <a:latin typeface="Arial"/>
                  <a:cs typeface="Arial"/>
                </a:rPr>
                <a:t>ϴ</a:t>
              </a:r>
              <a:endParaRPr lang="fr-FR" dirty="0">
                <a:solidFill>
                  <a:schemeClr val="accent1"/>
                </a:solidFill>
                <a:latin typeface="Mathematica1" pitchFamily="2" charset="2"/>
              </a:endParaRPr>
            </a:p>
          </p:txBody>
        </p:sp>
      </p:grpSp>
      <p:sp>
        <p:nvSpPr>
          <p:cNvPr id="206893" name="Text Box 45"/>
          <p:cNvSpPr txBox="1">
            <a:spLocks noChangeArrowheads="1"/>
          </p:cNvSpPr>
          <p:nvPr/>
        </p:nvSpPr>
        <p:spPr bwMode="auto">
          <a:xfrm>
            <a:off x="7162800" y="1371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  <a:endParaRPr lang="fr-FR"/>
          </a:p>
        </p:txBody>
      </p:sp>
      <p:sp>
        <p:nvSpPr>
          <p:cNvPr id="206894" name="Text Box 46"/>
          <p:cNvSpPr txBox="1">
            <a:spLocks noChangeArrowheads="1"/>
          </p:cNvSpPr>
          <p:nvPr/>
        </p:nvSpPr>
        <p:spPr bwMode="auto">
          <a:xfrm>
            <a:off x="7010400" y="3581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  <a:endParaRPr lang="fr-FR"/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7543800" y="54864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x</a:t>
            </a:r>
            <a:endParaRPr lang="fr-FR" dirty="0"/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6781800" y="42672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z</a:t>
            </a:r>
            <a:endParaRPr lang="fr-FR" dirty="0"/>
          </a:p>
        </p:txBody>
      </p:sp>
      <p:sp>
        <p:nvSpPr>
          <p:cNvPr id="34" name="Text Box 16"/>
          <p:cNvSpPr txBox="1">
            <a:spLocks noChangeArrowheads="1"/>
          </p:cNvSpPr>
          <p:nvPr/>
        </p:nvSpPr>
        <p:spPr bwMode="auto">
          <a:xfrm>
            <a:off x="5181600" y="41148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y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fr-FR">
                <a:latin typeface="Arial" charset="0"/>
              </a:rPr>
              <a:t>Transformation des coordonnées </a:t>
            </a:r>
            <a:r>
              <a:rPr lang="fr-FR" sz="2400">
                <a:latin typeface="Arial" charset="0"/>
              </a:rPr>
              <a:t>(2 dimensions)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33600"/>
            <a:ext cx="2819400" cy="4114800"/>
          </a:xfrm>
        </p:spPr>
        <p:txBody>
          <a:bodyPr/>
          <a:lstStyle/>
          <a:p>
            <a:r>
              <a:rPr lang="fr-FR" sz="2000" dirty="0">
                <a:latin typeface="Arial" charset="0"/>
                <a:sym typeface="Wingdings" pitchFamily="2" charset="2"/>
              </a:rPr>
              <a:t>Translation  </a:t>
            </a:r>
            <a:br>
              <a:rPr lang="fr-FR" sz="2000" dirty="0">
                <a:latin typeface="Arial" charset="0"/>
                <a:sym typeface="Wingdings" pitchFamily="2" charset="2"/>
              </a:rPr>
            </a:br>
            <a:r>
              <a:rPr lang="fr-FR" sz="2000" dirty="0">
                <a:latin typeface="Arial" charset="0"/>
                <a:sym typeface="Wingdings" pitchFamily="2" charset="2"/>
              </a:rPr>
              <a:t>x = </a:t>
            </a:r>
            <a:r>
              <a:rPr lang="fr-FR" sz="2000" dirty="0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x</a:t>
            </a:r>
            <a:r>
              <a:rPr lang="fr-FR" sz="2000" dirty="0">
                <a:latin typeface="Arial" charset="0"/>
                <a:sym typeface="Wingdings" pitchFamily="2" charset="2"/>
              </a:rPr>
              <a:t> + </a:t>
            </a:r>
            <a:r>
              <a:rPr lang="fr-FR" sz="2000" dirty="0" smtClean="0">
                <a:solidFill>
                  <a:schemeClr val="hlink"/>
                </a:solidFill>
                <a:latin typeface="Arial" charset="0"/>
                <a:sym typeface="Wingdings" pitchFamily="2" charset="2"/>
              </a:rPr>
              <a:t>x</a:t>
            </a:r>
            <a:br>
              <a:rPr lang="fr-FR" sz="2000" dirty="0" smtClean="0">
                <a:solidFill>
                  <a:schemeClr val="hlink"/>
                </a:solidFill>
                <a:latin typeface="Arial" charset="0"/>
                <a:sym typeface="Wingdings" pitchFamily="2" charset="2"/>
              </a:rPr>
            </a:br>
            <a:r>
              <a:rPr lang="fr-FR" sz="2000" dirty="0" smtClean="0">
                <a:latin typeface="Arial" charset="0"/>
                <a:sym typeface="Wingdings" pitchFamily="2" charset="2"/>
              </a:rPr>
              <a:t>y = </a:t>
            </a:r>
            <a:r>
              <a:rPr lang="fr-FR" sz="2000" dirty="0" smtClean="0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y</a:t>
            </a:r>
            <a:r>
              <a:rPr lang="fr-FR" sz="2000" dirty="0" smtClean="0">
                <a:latin typeface="Arial" charset="0"/>
                <a:sym typeface="Wingdings" pitchFamily="2" charset="2"/>
              </a:rPr>
              <a:t> + </a:t>
            </a:r>
            <a:r>
              <a:rPr lang="fr-FR" sz="2000" dirty="0" smtClean="0">
                <a:solidFill>
                  <a:schemeClr val="hlink"/>
                </a:solidFill>
                <a:latin typeface="Arial" charset="0"/>
                <a:sym typeface="Wingdings" pitchFamily="2" charset="2"/>
              </a:rPr>
              <a:t>y</a:t>
            </a:r>
            <a:endParaRPr lang="fr-FR" sz="2000" dirty="0">
              <a:latin typeface="Arial" charset="0"/>
              <a:sym typeface="Wingdings" pitchFamily="2" charset="2"/>
            </a:endParaRPr>
          </a:p>
          <a:p>
            <a:endParaRPr lang="fr-FR" sz="2000" dirty="0" smtClean="0">
              <a:latin typeface="Arial" charset="0"/>
              <a:sym typeface="Wingdings" pitchFamily="2" charset="2"/>
            </a:endParaRPr>
          </a:p>
          <a:p>
            <a:endParaRPr lang="fr-FR" sz="2000" dirty="0">
              <a:latin typeface="Arial" charset="0"/>
              <a:sym typeface="Wingdings" pitchFamily="2" charset="2"/>
            </a:endParaRPr>
          </a:p>
          <a:p>
            <a:endParaRPr lang="fr-FR" sz="2000" dirty="0" smtClean="0">
              <a:latin typeface="Arial" charset="0"/>
              <a:sym typeface="Wingdings" pitchFamily="2" charset="2"/>
            </a:endParaRPr>
          </a:p>
          <a:p>
            <a:endParaRPr lang="fr-FR" sz="2000" dirty="0">
              <a:latin typeface="Arial" charset="0"/>
              <a:sym typeface="Wingdings" pitchFamily="2" charset="2"/>
            </a:endParaRPr>
          </a:p>
          <a:p>
            <a:r>
              <a:rPr lang="fr-FR" sz="2000" dirty="0">
                <a:latin typeface="Arial" charset="0"/>
                <a:sym typeface="Wingdings" pitchFamily="2" charset="2"/>
              </a:rPr>
              <a:t>Rotation</a:t>
            </a:r>
            <a:br>
              <a:rPr lang="fr-FR" sz="2000" dirty="0">
                <a:latin typeface="Arial" charset="0"/>
                <a:sym typeface="Wingdings" pitchFamily="2" charset="2"/>
              </a:rPr>
            </a:br>
            <a:r>
              <a:rPr lang="el-GR" sz="2000" dirty="0" smtClean="0">
                <a:latin typeface="Arial"/>
                <a:cs typeface="Arial"/>
              </a:rPr>
              <a:t> φ</a:t>
            </a:r>
            <a:r>
              <a:rPr lang="en-GB" sz="2000" dirty="0" smtClean="0">
                <a:latin typeface="Arial"/>
                <a:cs typeface="Arial"/>
              </a:rPr>
              <a:t> = </a:t>
            </a:r>
            <a:r>
              <a:rPr lang="el-GR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φ</a:t>
            </a:r>
            <a:r>
              <a:rPr lang="en-GB" sz="2000" dirty="0" smtClean="0">
                <a:latin typeface="Arial"/>
                <a:cs typeface="Arial"/>
              </a:rPr>
              <a:t> + </a:t>
            </a:r>
            <a:r>
              <a:rPr lang="el-GR" sz="2000" dirty="0" smtClean="0">
                <a:solidFill>
                  <a:srgbClr val="FF0000"/>
                </a:solidFill>
                <a:latin typeface="Arial"/>
                <a:cs typeface="Arial"/>
              </a:rPr>
              <a:t>φ</a:t>
            </a:r>
            <a:r>
              <a:rPr lang="en-GB" sz="2000" dirty="0" smtClean="0">
                <a:solidFill>
                  <a:srgbClr val="FF0000"/>
                </a:solidFill>
                <a:latin typeface="Arial"/>
                <a:cs typeface="Arial"/>
              </a:rPr>
              <a:t/>
            </a:r>
            <a:br>
              <a:rPr lang="en-GB" sz="2000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GB" sz="2000" dirty="0" smtClean="0">
                <a:latin typeface="Arial"/>
                <a:cs typeface="Arial"/>
              </a:rPr>
              <a:t>R</a:t>
            </a:r>
            <a:r>
              <a:rPr lang="en-GB" sz="20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GB" sz="2000" dirty="0" smtClean="0">
                <a:latin typeface="Arial"/>
                <a:cs typeface="Arial"/>
              </a:rPr>
              <a:t>=</a:t>
            </a:r>
            <a:r>
              <a:rPr lang="en-GB" sz="2000" dirty="0" smtClean="0">
                <a:solidFill>
                  <a:srgbClr val="FF0000"/>
                </a:solidFill>
                <a:latin typeface="Arial"/>
                <a:cs typeface="Arial"/>
              </a:rPr>
              <a:t> R</a:t>
            </a:r>
          </a:p>
          <a:p>
            <a:endParaRPr lang="fr-FR" sz="2800" dirty="0">
              <a:latin typeface="Arial" charset="0"/>
              <a:sym typeface="Wingdings" pitchFamily="2" charset="2"/>
            </a:endParaRPr>
          </a:p>
          <a:p>
            <a:r>
              <a:rPr lang="fr-FR" sz="2000" dirty="0">
                <a:latin typeface="Arial" charset="0"/>
                <a:sym typeface="Wingdings" pitchFamily="2" charset="2"/>
              </a:rPr>
              <a:t>Translation + Rotation</a:t>
            </a:r>
          </a:p>
          <a:p>
            <a:endParaRPr lang="fr-FR" sz="2000" dirty="0">
              <a:latin typeface="Arial" charset="0"/>
              <a:sym typeface="Wingdings" pitchFamily="2" charset="2"/>
            </a:endParaRPr>
          </a:p>
          <a:p>
            <a:endParaRPr lang="fr-FR" sz="2000" dirty="0">
              <a:latin typeface="Arial" charset="0"/>
              <a:sym typeface="Wingdings" pitchFamily="2" charset="2"/>
            </a:endParaRPr>
          </a:p>
        </p:txBody>
      </p:sp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2846388" y="2520950"/>
            <a:ext cx="9144000" cy="0"/>
          </a:xfrm>
          <a:prstGeom prst="rect">
            <a:avLst/>
          </a:prstGeom>
          <a:solidFill>
            <a:srgbClr val="FFEAB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grpSp>
        <p:nvGrpSpPr>
          <p:cNvPr id="208926" name="Group 30"/>
          <p:cNvGrpSpPr>
            <a:grpSpLocks/>
          </p:cNvGrpSpPr>
          <p:nvPr/>
        </p:nvGrpSpPr>
        <p:grpSpPr bwMode="auto">
          <a:xfrm>
            <a:off x="3886200" y="1905000"/>
            <a:ext cx="2667000" cy="1524000"/>
            <a:chOff x="3504" y="1056"/>
            <a:chExt cx="960" cy="672"/>
          </a:xfrm>
        </p:grpSpPr>
        <p:sp>
          <p:nvSpPr>
            <p:cNvPr id="208927" name="Line 31"/>
            <p:cNvSpPr>
              <a:spLocks noChangeShapeType="1"/>
            </p:cNvSpPr>
            <p:nvPr/>
          </p:nvSpPr>
          <p:spPr bwMode="auto">
            <a:xfrm>
              <a:off x="3504" y="1728"/>
              <a:ext cx="96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08928" name="Line 32"/>
            <p:cNvSpPr>
              <a:spLocks noChangeShapeType="1"/>
            </p:cNvSpPr>
            <p:nvPr/>
          </p:nvSpPr>
          <p:spPr bwMode="auto">
            <a:xfrm flipV="1">
              <a:off x="3504" y="1056"/>
              <a:ext cx="0" cy="67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08929" name="Line 33"/>
            <p:cNvSpPr>
              <a:spLocks noChangeShapeType="1"/>
            </p:cNvSpPr>
            <p:nvPr/>
          </p:nvSpPr>
          <p:spPr bwMode="auto">
            <a:xfrm>
              <a:off x="3504" y="129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08930" name="Line 34"/>
            <p:cNvSpPr>
              <a:spLocks noChangeShapeType="1"/>
            </p:cNvSpPr>
            <p:nvPr/>
          </p:nvSpPr>
          <p:spPr bwMode="auto">
            <a:xfrm>
              <a:off x="3936" y="129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08931" name="Line 35"/>
          <p:cNvSpPr>
            <a:spLocks noChangeShapeType="1"/>
          </p:cNvSpPr>
          <p:nvPr/>
        </p:nvSpPr>
        <p:spPr bwMode="auto">
          <a:xfrm>
            <a:off x="4495800" y="2971800"/>
            <a:ext cx="19812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8932" name="Line 36"/>
          <p:cNvSpPr>
            <a:spLocks noChangeShapeType="1"/>
          </p:cNvSpPr>
          <p:nvPr/>
        </p:nvSpPr>
        <p:spPr bwMode="auto">
          <a:xfrm flipV="1">
            <a:off x="4495800" y="1752600"/>
            <a:ext cx="0" cy="1219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8933" name="Line 37"/>
          <p:cNvSpPr>
            <a:spLocks noChangeShapeType="1"/>
          </p:cNvSpPr>
          <p:nvPr/>
        </p:nvSpPr>
        <p:spPr bwMode="auto">
          <a:xfrm>
            <a:off x="4495800" y="2438400"/>
            <a:ext cx="609600" cy="0"/>
          </a:xfrm>
          <a:prstGeom prst="line">
            <a:avLst/>
          </a:prstGeom>
          <a:noFill/>
          <a:ln w="15875">
            <a:solidFill>
              <a:schemeClr val="hlink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8934" name="Line 38"/>
          <p:cNvSpPr>
            <a:spLocks noChangeShapeType="1"/>
          </p:cNvSpPr>
          <p:nvPr/>
        </p:nvSpPr>
        <p:spPr bwMode="auto">
          <a:xfrm>
            <a:off x="5105400" y="2438400"/>
            <a:ext cx="0" cy="533400"/>
          </a:xfrm>
          <a:prstGeom prst="line">
            <a:avLst/>
          </a:prstGeom>
          <a:noFill/>
          <a:ln w="15875">
            <a:solidFill>
              <a:schemeClr val="hlink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8935" name="Line 39"/>
          <p:cNvSpPr>
            <a:spLocks noChangeShapeType="1"/>
          </p:cNvSpPr>
          <p:nvPr/>
        </p:nvSpPr>
        <p:spPr bwMode="auto">
          <a:xfrm>
            <a:off x="3886200" y="2971800"/>
            <a:ext cx="609600" cy="0"/>
          </a:xfrm>
          <a:prstGeom prst="line">
            <a:avLst/>
          </a:prstGeom>
          <a:noFill/>
          <a:ln w="15875">
            <a:solidFill>
              <a:schemeClr val="accent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8936" name="Line 40"/>
          <p:cNvSpPr>
            <a:spLocks noChangeShapeType="1"/>
          </p:cNvSpPr>
          <p:nvPr/>
        </p:nvSpPr>
        <p:spPr bwMode="auto">
          <a:xfrm flipV="1">
            <a:off x="4495800" y="2971800"/>
            <a:ext cx="0" cy="457200"/>
          </a:xfrm>
          <a:prstGeom prst="line">
            <a:avLst/>
          </a:prstGeom>
          <a:noFill/>
          <a:ln w="15875">
            <a:solidFill>
              <a:schemeClr val="accent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8937" name="Text Box 41"/>
          <p:cNvSpPr txBox="1">
            <a:spLocks noChangeArrowheads="1"/>
          </p:cNvSpPr>
          <p:nvPr/>
        </p:nvSpPr>
        <p:spPr bwMode="auto">
          <a:xfrm>
            <a:off x="5105400" y="21336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  <a:endParaRPr lang="fr-FR"/>
          </a:p>
        </p:txBody>
      </p:sp>
      <p:sp>
        <p:nvSpPr>
          <p:cNvPr id="208938" name="Line 42"/>
          <p:cNvSpPr>
            <a:spLocks noChangeShapeType="1"/>
          </p:cNvSpPr>
          <p:nvPr/>
        </p:nvSpPr>
        <p:spPr bwMode="auto">
          <a:xfrm>
            <a:off x="3810000" y="6248400"/>
            <a:ext cx="1981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8939" name="Line 43"/>
          <p:cNvSpPr>
            <a:spLocks noChangeShapeType="1"/>
          </p:cNvSpPr>
          <p:nvPr/>
        </p:nvSpPr>
        <p:spPr bwMode="auto">
          <a:xfrm flipV="1">
            <a:off x="3810000" y="4724400"/>
            <a:ext cx="0" cy="1524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8940" name="Line 44"/>
          <p:cNvSpPr>
            <a:spLocks noChangeShapeType="1"/>
          </p:cNvSpPr>
          <p:nvPr/>
        </p:nvSpPr>
        <p:spPr bwMode="auto">
          <a:xfrm flipV="1">
            <a:off x="3810000" y="5105400"/>
            <a:ext cx="1600200" cy="11430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8941" name="Line 45"/>
          <p:cNvSpPr>
            <a:spLocks noChangeShapeType="1"/>
          </p:cNvSpPr>
          <p:nvPr/>
        </p:nvSpPr>
        <p:spPr bwMode="auto">
          <a:xfrm flipH="1" flipV="1">
            <a:off x="3124200" y="5029200"/>
            <a:ext cx="685800" cy="1219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8942" name="Line 46"/>
          <p:cNvSpPr>
            <a:spLocks noChangeShapeType="1"/>
          </p:cNvSpPr>
          <p:nvPr/>
        </p:nvSpPr>
        <p:spPr bwMode="auto">
          <a:xfrm flipV="1">
            <a:off x="3810000" y="4800600"/>
            <a:ext cx="9144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8943" name="Line 47"/>
          <p:cNvSpPr>
            <a:spLocks noChangeShapeType="1"/>
          </p:cNvSpPr>
          <p:nvPr/>
        </p:nvSpPr>
        <p:spPr bwMode="auto">
          <a:xfrm>
            <a:off x="4191000" y="56388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8944" name="Line 48"/>
          <p:cNvSpPr>
            <a:spLocks noChangeShapeType="1"/>
          </p:cNvSpPr>
          <p:nvPr/>
        </p:nvSpPr>
        <p:spPr bwMode="auto">
          <a:xfrm>
            <a:off x="4648200" y="4876800"/>
            <a:ext cx="381000" cy="457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8945" name="Line 49"/>
          <p:cNvSpPr>
            <a:spLocks noChangeShapeType="1"/>
          </p:cNvSpPr>
          <p:nvPr/>
        </p:nvSpPr>
        <p:spPr bwMode="auto">
          <a:xfrm>
            <a:off x="4724400" y="5562600"/>
            <a:ext cx="304800" cy="6858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8947" name="Text Box 51"/>
          <p:cNvSpPr txBox="1">
            <a:spLocks noChangeArrowheads="1"/>
          </p:cNvSpPr>
          <p:nvPr/>
        </p:nvSpPr>
        <p:spPr bwMode="auto">
          <a:xfrm>
            <a:off x="4191000" y="5943600"/>
            <a:ext cx="3850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dirty="0">
                <a:latin typeface="Arial"/>
                <a:cs typeface="Arial"/>
              </a:rPr>
              <a:t>φ</a:t>
            </a:r>
            <a:endParaRPr lang="fr-FR" dirty="0">
              <a:latin typeface="Mathematica1" pitchFamily="2" charset="2"/>
            </a:endParaRPr>
          </a:p>
        </p:txBody>
      </p:sp>
      <p:sp>
        <p:nvSpPr>
          <p:cNvPr id="208948" name="Text Box 52"/>
          <p:cNvSpPr txBox="1">
            <a:spLocks noChangeArrowheads="1"/>
          </p:cNvSpPr>
          <p:nvPr/>
        </p:nvSpPr>
        <p:spPr bwMode="auto">
          <a:xfrm>
            <a:off x="5029200" y="56388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φ</a:t>
            </a: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  <a:latin typeface="Mathematica1" pitchFamily="2" charset="2"/>
            </a:endParaRPr>
          </a:p>
        </p:txBody>
      </p:sp>
      <p:sp>
        <p:nvSpPr>
          <p:cNvPr id="208950" name="Text Box 54"/>
          <p:cNvSpPr txBox="1">
            <a:spLocks noChangeArrowheads="1"/>
          </p:cNvSpPr>
          <p:nvPr/>
        </p:nvSpPr>
        <p:spPr bwMode="auto">
          <a:xfrm>
            <a:off x="4876800" y="4724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>
                <a:solidFill>
                  <a:srgbClr val="FF0000"/>
                </a:solidFill>
                <a:latin typeface="Arial"/>
                <a:cs typeface="Arial"/>
              </a:rPr>
              <a:t>φ</a:t>
            </a:r>
            <a:endParaRPr lang="fr-FR" dirty="0">
              <a:solidFill>
                <a:srgbClr val="FF0000"/>
              </a:solidFill>
              <a:latin typeface="Mathematica1" pitchFamily="2" charset="2"/>
            </a:endParaRPr>
          </a:p>
        </p:txBody>
      </p:sp>
      <p:sp>
        <p:nvSpPr>
          <p:cNvPr id="208952" name="Text Box 56"/>
          <p:cNvSpPr txBox="1">
            <a:spLocks noChangeArrowheads="1"/>
          </p:cNvSpPr>
          <p:nvPr/>
        </p:nvSpPr>
        <p:spPr bwMode="auto">
          <a:xfrm>
            <a:off x="4572000" y="43434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fr-FR">
                <a:latin typeface="Arial" charset="0"/>
              </a:rPr>
              <a:t>Transformation des coordonnées </a:t>
            </a:r>
            <a:r>
              <a:rPr lang="fr-FR" sz="2400">
                <a:latin typeface="Arial" charset="0"/>
              </a:rPr>
              <a:t>(3 dimensions)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5105400" cy="4114800"/>
          </a:xfrm>
        </p:spPr>
        <p:txBody>
          <a:bodyPr/>
          <a:lstStyle/>
          <a:p>
            <a:r>
              <a:rPr lang="fr-FR" sz="2400">
                <a:latin typeface="Arial" charset="0"/>
                <a:sym typeface="Wingdings" pitchFamily="2" charset="2"/>
              </a:rPr>
              <a:t>Similaire que pour 2 coordonnées</a:t>
            </a:r>
          </a:p>
          <a:p>
            <a:endParaRPr lang="fr-FR" sz="2400">
              <a:latin typeface="Arial" charset="0"/>
              <a:sym typeface="Wingdings" pitchFamily="2" charset="2"/>
            </a:endParaRPr>
          </a:p>
          <a:p>
            <a:r>
              <a:rPr lang="fr-FR" sz="2400">
                <a:latin typeface="Arial" charset="0"/>
                <a:sym typeface="Wingdings" pitchFamily="2" charset="2"/>
              </a:rPr>
              <a:t>Mais rotations possibles autour des 3 axes</a:t>
            </a:r>
          </a:p>
          <a:p>
            <a:endParaRPr lang="fr-FR" sz="2400">
              <a:latin typeface="Arial" charset="0"/>
              <a:sym typeface="Wingdings" pitchFamily="2" charset="2"/>
            </a:endParaRPr>
          </a:p>
          <a:p>
            <a:r>
              <a:rPr lang="fr-FR" sz="2400">
                <a:latin typeface="Arial" charset="0"/>
                <a:sym typeface="Wingdings" pitchFamily="2" charset="2"/>
              </a:rPr>
              <a:t>1 Translation  + 2 Rotations </a:t>
            </a:r>
            <a:br>
              <a:rPr lang="fr-FR" sz="2400">
                <a:latin typeface="Arial" charset="0"/>
                <a:sym typeface="Wingdings" pitchFamily="2" charset="2"/>
              </a:rPr>
            </a:br>
            <a:r>
              <a:rPr lang="fr-FR" sz="2400">
                <a:latin typeface="Arial" charset="0"/>
                <a:sym typeface="Wingdings" pitchFamily="2" charset="2"/>
              </a:rPr>
              <a:t>au maximum </a:t>
            </a:r>
            <a:endParaRPr lang="fr-FR" sz="2400">
              <a:solidFill>
                <a:schemeClr val="hlink"/>
              </a:solidFill>
              <a:latin typeface="Arial" charset="0"/>
              <a:sym typeface="Wingdings" pitchFamily="2" charset="2"/>
            </a:endParaRPr>
          </a:p>
          <a:p>
            <a:endParaRPr lang="fr-FR" sz="2400">
              <a:latin typeface="Arial" charset="0"/>
              <a:sym typeface="Wingdings" pitchFamily="2" charset="2"/>
            </a:endParaRPr>
          </a:p>
          <a:p>
            <a:endParaRPr lang="fr-FR" sz="2400">
              <a:latin typeface="Arial" charset="0"/>
              <a:sym typeface="Wingdings" pitchFamily="2" charset="2"/>
            </a:endParaRPr>
          </a:p>
          <a:p>
            <a:endParaRPr lang="fr-FR" sz="2400">
              <a:latin typeface="Arial" charset="0"/>
              <a:sym typeface="Wingdings" pitchFamily="2" charset="2"/>
            </a:endParaRPr>
          </a:p>
          <a:p>
            <a:endParaRPr lang="fr-FR">
              <a:latin typeface="Arial" charset="0"/>
              <a:sym typeface="Wingdings" pitchFamily="2" charset="2"/>
            </a:endParaRPr>
          </a:p>
          <a:p>
            <a:endParaRPr lang="fr-FR" sz="2400">
              <a:latin typeface="Arial" charset="0"/>
              <a:sym typeface="Wingdings" pitchFamily="2" charset="2"/>
            </a:endParaRPr>
          </a:p>
          <a:p>
            <a:endParaRPr lang="fr-FR" sz="2400">
              <a:latin typeface="Arial" charset="0"/>
              <a:sym typeface="Wingdings" pitchFamily="2" charset="2"/>
            </a:endParaRPr>
          </a:p>
        </p:txBody>
      </p:sp>
      <p:sp>
        <p:nvSpPr>
          <p:cNvPr id="210948" name="Rectangle 4"/>
          <p:cNvSpPr>
            <a:spLocks noChangeArrowheads="1"/>
          </p:cNvSpPr>
          <p:nvPr/>
        </p:nvSpPr>
        <p:spPr bwMode="auto">
          <a:xfrm>
            <a:off x="2846388" y="2520950"/>
            <a:ext cx="9144000" cy="0"/>
          </a:xfrm>
          <a:prstGeom prst="rect">
            <a:avLst/>
          </a:prstGeom>
          <a:solidFill>
            <a:srgbClr val="FFEAB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fr-FR">
                <a:latin typeface="Arial" charset="0"/>
              </a:rPr>
              <a:t>Coordonnées Topocentrique</a:t>
            </a:r>
            <a:br>
              <a:rPr lang="fr-FR">
                <a:latin typeface="Arial" charset="0"/>
              </a:rPr>
            </a:br>
            <a:r>
              <a:rPr lang="fr-FR">
                <a:latin typeface="Arial" charset="0"/>
              </a:rPr>
              <a:t> </a:t>
            </a:r>
            <a:r>
              <a:rPr lang="fr-FR" sz="2400">
                <a:latin typeface="Arial" charset="0"/>
              </a:rPr>
              <a:t>(Coordonnées polaires)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4191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000" dirty="0">
                <a:latin typeface="Arial" charset="0"/>
                <a:sym typeface="Wingdings" pitchFamily="2" charset="2"/>
              </a:rPr>
              <a:t>Egalement appelées horizontales ou azimutales</a:t>
            </a:r>
          </a:p>
          <a:p>
            <a:pPr>
              <a:lnSpc>
                <a:spcPct val="90000"/>
              </a:lnSpc>
            </a:pPr>
            <a:r>
              <a:rPr lang="fr-FR" sz="1600" dirty="0">
                <a:latin typeface="Arial" charset="0"/>
                <a:sym typeface="Wingdings" pitchFamily="2" charset="2"/>
              </a:rPr>
              <a:t>Plan de notre horizon plus un axe vertical (Zénith)</a:t>
            </a:r>
          </a:p>
          <a:p>
            <a:pPr>
              <a:lnSpc>
                <a:spcPct val="90000"/>
              </a:lnSpc>
            </a:pPr>
            <a:r>
              <a:rPr lang="fr-FR" sz="1600" dirty="0">
                <a:latin typeface="Arial" charset="0"/>
                <a:sym typeface="Wingdings" pitchFamily="2" charset="2"/>
              </a:rPr>
              <a:t>O = position du télescope</a:t>
            </a:r>
          </a:p>
          <a:p>
            <a:pPr>
              <a:lnSpc>
                <a:spcPct val="90000"/>
              </a:lnSpc>
            </a:pPr>
            <a:r>
              <a:rPr lang="fr-FR" sz="1600" dirty="0">
                <a:latin typeface="Arial" charset="0"/>
                <a:sym typeface="Wingdings" pitchFamily="2" charset="2"/>
              </a:rPr>
              <a:t>Axe Z = Zénith</a:t>
            </a:r>
          </a:p>
          <a:p>
            <a:pPr>
              <a:lnSpc>
                <a:spcPct val="90000"/>
              </a:lnSpc>
            </a:pPr>
            <a:r>
              <a:rPr lang="fr-FR" sz="1600" dirty="0">
                <a:latin typeface="Arial" charset="0"/>
                <a:sym typeface="Wingdings" pitchFamily="2" charset="2"/>
              </a:rPr>
              <a:t>Azimut compté dans le sens </a:t>
            </a:r>
            <a:r>
              <a:rPr lang="fr-FR" sz="1600" dirty="0" err="1">
                <a:latin typeface="Arial" charset="0"/>
                <a:sym typeface="Wingdings" pitchFamily="2" charset="2"/>
              </a:rPr>
              <a:t>horlogique</a:t>
            </a:r>
            <a:r>
              <a:rPr lang="fr-FR" sz="1600" dirty="0">
                <a:latin typeface="Arial" charset="0"/>
                <a:sym typeface="Wingdings" pitchFamily="2" charset="2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fr-FR" sz="1600" dirty="0">
                <a:latin typeface="Arial" charset="0"/>
                <a:sym typeface="Wingdings" pitchFamily="2" charset="2"/>
              </a:rPr>
              <a:t>Astronomes à partir du Sud</a:t>
            </a:r>
            <a:br>
              <a:rPr lang="fr-FR" sz="1600" dirty="0">
                <a:latin typeface="Arial" charset="0"/>
                <a:sym typeface="Wingdings" pitchFamily="2" charset="2"/>
              </a:rPr>
            </a:br>
            <a:r>
              <a:rPr lang="fr-FR" sz="1600" dirty="0">
                <a:latin typeface="Arial" charset="0"/>
                <a:sym typeface="Wingdings" pitchFamily="2" charset="2"/>
              </a:rPr>
              <a:t>les autres à partir du Nord</a:t>
            </a:r>
          </a:p>
          <a:p>
            <a:pPr>
              <a:lnSpc>
                <a:spcPct val="90000"/>
              </a:lnSpc>
            </a:pPr>
            <a:r>
              <a:rPr lang="fr-FR" sz="1600" dirty="0">
                <a:latin typeface="Arial" charset="0"/>
                <a:sym typeface="Wingdings" pitchFamily="2" charset="2"/>
              </a:rPr>
              <a:t>h = hauteur (altitude/</a:t>
            </a:r>
            <a:r>
              <a:rPr lang="fr-FR" sz="1600" dirty="0" err="1">
                <a:latin typeface="Arial" charset="0"/>
                <a:sym typeface="Wingdings" pitchFamily="2" charset="2"/>
              </a:rPr>
              <a:t>elevation</a:t>
            </a:r>
            <a:r>
              <a:rPr lang="fr-FR" sz="1600" dirty="0">
                <a:latin typeface="Arial" charset="0"/>
                <a:sym typeface="Wingdings" pitchFamily="2" charset="2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fr-FR" sz="1600" dirty="0">
                <a:latin typeface="Arial" charset="0"/>
                <a:sym typeface="Wingdings" pitchFamily="2" charset="2"/>
              </a:rPr>
              <a:t>R distance </a:t>
            </a:r>
            <a:r>
              <a:rPr lang="fr-FR" sz="1400" dirty="0">
                <a:latin typeface="Arial" charset="0"/>
                <a:sym typeface="Wingdings" pitchFamily="2" charset="2"/>
              </a:rPr>
              <a:t>(on ne s’y intéresse pas)</a:t>
            </a:r>
            <a:br>
              <a:rPr lang="fr-FR" sz="1400" dirty="0">
                <a:latin typeface="Arial" charset="0"/>
                <a:sym typeface="Wingdings" pitchFamily="2" charset="2"/>
              </a:rPr>
            </a:br>
            <a:r>
              <a:rPr lang="fr-FR" sz="1400" dirty="0">
                <a:latin typeface="Arial" charset="0"/>
                <a:sym typeface="Wingdings" pitchFamily="2" charset="2"/>
              </a:rPr>
              <a:t>Sphère des Fixes</a:t>
            </a:r>
            <a:endParaRPr lang="fr-FR" sz="1600" dirty="0">
              <a:latin typeface="Arial" charset="0"/>
              <a:sym typeface="Wingdings" pitchFamily="2" charset="2"/>
            </a:endParaRPr>
          </a:p>
          <a:p>
            <a:pPr lvl="1">
              <a:lnSpc>
                <a:spcPct val="90000"/>
              </a:lnSpc>
            </a:pPr>
            <a:r>
              <a:rPr lang="fr-FR" sz="1600" dirty="0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Utilité : </a:t>
            </a:r>
            <a:br>
              <a:rPr lang="fr-FR" sz="1600" dirty="0">
                <a:solidFill>
                  <a:schemeClr val="accent1"/>
                </a:solidFill>
                <a:latin typeface="Arial" charset="0"/>
                <a:sym typeface="Wingdings" pitchFamily="2" charset="2"/>
              </a:rPr>
            </a:br>
            <a:r>
              <a:rPr lang="fr-FR" sz="1600" dirty="0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repérage dans le ciel avec une boussole.</a:t>
            </a:r>
          </a:p>
          <a:p>
            <a:pPr lvl="1">
              <a:lnSpc>
                <a:spcPct val="90000"/>
              </a:lnSpc>
            </a:pPr>
            <a:r>
              <a:rPr lang="fr-FR" sz="1600" dirty="0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Alt-</a:t>
            </a:r>
            <a:r>
              <a:rPr lang="fr-FR" sz="1600" dirty="0" err="1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Azim</a:t>
            </a:r>
            <a:r>
              <a:rPr lang="fr-FR" sz="1600" dirty="0">
                <a:solidFill>
                  <a:schemeClr val="accent1"/>
                </a:solidFill>
                <a:latin typeface="Arial" charset="0"/>
                <a:sym typeface="Wingdings" pitchFamily="2" charset="2"/>
              </a:rPr>
              <a:t> télescope.</a:t>
            </a:r>
          </a:p>
          <a:p>
            <a:pPr>
              <a:lnSpc>
                <a:spcPct val="90000"/>
              </a:lnSpc>
            </a:pPr>
            <a:endParaRPr lang="fr-FR" sz="2800" dirty="0">
              <a:latin typeface="Arial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fr-FR" sz="2000" dirty="0">
              <a:latin typeface="Arial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fr-FR" sz="2000" dirty="0">
              <a:latin typeface="Arial" charset="0"/>
              <a:sym typeface="Wingdings" pitchFamily="2" charset="2"/>
            </a:endParaRPr>
          </a:p>
        </p:txBody>
      </p:sp>
      <p:sp>
        <p:nvSpPr>
          <p:cNvPr id="212996" name="Rectangle 4"/>
          <p:cNvSpPr>
            <a:spLocks noChangeArrowheads="1"/>
          </p:cNvSpPr>
          <p:nvPr/>
        </p:nvSpPr>
        <p:spPr bwMode="auto">
          <a:xfrm>
            <a:off x="2846388" y="2520950"/>
            <a:ext cx="9144000" cy="0"/>
          </a:xfrm>
          <a:prstGeom prst="rect">
            <a:avLst/>
          </a:prstGeom>
          <a:solidFill>
            <a:srgbClr val="FFEAB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13004" name="Text Box 12"/>
          <p:cNvSpPr txBox="1">
            <a:spLocks noChangeArrowheads="1"/>
          </p:cNvSpPr>
          <p:nvPr/>
        </p:nvSpPr>
        <p:spPr bwMode="auto">
          <a:xfrm>
            <a:off x="7315200" y="25908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Nord</a:t>
            </a:r>
            <a:endParaRPr lang="fr-FR"/>
          </a:p>
        </p:txBody>
      </p:sp>
      <p:sp>
        <p:nvSpPr>
          <p:cNvPr id="213005" name="Text Box 13"/>
          <p:cNvSpPr txBox="1">
            <a:spLocks noChangeArrowheads="1"/>
          </p:cNvSpPr>
          <p:nvPr/>
        </p:nvSpPr>
        <p:spPr bwMode="auto">
          <a:xfrm>
            <a:off x="4953000" y="2133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Zenith</a:t>
            </a:r>
            <a:endParaRPr lang="fr-FR"/>
          </a:p>
        </p:txBody>
      </p:sp>
      <p:sp>
        <p:nvSpPr>
          <p:cNvPr id="213007" name="Line 15"/>
          <p:cNvSpPr>
            <a:spLocks noChangeShapeType="1"/>
          </p:cNvSpPr>
          <p:nvPr/>
        </p:nvSpPr>
        <p:spPr bwMode="auto">
          <a:xfrm>
            <a:off x="5562600" y="41148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13008" name="Line 16"/>
          <p:cNvSpPr>
            <a:spLocks noChangeShapeType="1"/>
          </p:cNvSpPr>
          <p:nvPr/>
        </p:nvSpPr>
        <p:spPr bwMode="auto">
          <a:xfrm flipV="1">
            <a:off x="5562600" y="2971800"/>
            <a:ext cx="1524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13009" name="Line 17"/>
          <p:cNvSpPr>
            <a:spLocks noChangeShapeType="1"/>
          </p:cNvSpPr>
          <p:nvPr/>
        </p:nvSpPr>
        <p:spPr bwMode="auto">
          <a:xfrm flipV="1">
            <a:off x="5562600" y="26670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13011" name="Line 19"/>
          <p:cNvSpPr>
            <a:spLocks noChangeShapeType="1"/>
          </p:cNvSpPr>
          <p:nvPr/>
        </p:nvSpPr>
        <p:spPr bwMode="auto">
          <a:xfrm flipV="1">
            <a:off x="7315200" y="2362200"/>
            <a:ext cx="0" cy="1219200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13013" name="Line 21"/>
          <p:cNvSpPr>
            <a:spLocks noChangeShapeType="1"/>
          </p:cNvSpPr>
          <p:nvPr/>
        </p:nvSpPr>
        <p:spPr bwMode="auto">
          <a:xfrm flipV="1">
            <a:off x="5562600" y="3581400"/>
            <a:ext cx="1752600" cy="533400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13014" name="Line 22"/>
          <p:cNvSpPr>
            <a:spLocks noChangeShapeType="1"/>
          </p:cNvSpPr>
          <p:nvPr/>
        </p:nvSpPr>
        <p:spPr bwMode="auto">
          <a:xfrm flipV="1">
            <a:off x="5562600" y="2362200"/>
            <a:ext cx="1752600" cy="1752600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13015" name="Line 23"/>
          <p:cNvSpPr>
            <a:spLocks noChangeShapeType="1"/>
          </p:cNvSpPr>
          <p:nvPr/>
        </p:nvSpPr>
        <p:spPr bwMode="auto">
          <a:xfrm>
            <a:off x="6477000" y="3200400"/>
            <a:ext cx="381000" cy="5334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13016" name="Line 24"/>
          <p:cNvSpPr>
            <a:spLocks noChangeShapeType="1"/>
          </p:cNvSpPr>
          <p:nvPr/>
        </p:nvSpPr>
        <p:spPr bwMode="auto">
          <a:xfrm>
            <a:off x="6324600" y="3581400"/>
            <a:ext cx="228600" cy="228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13017" name="Text Box 25"/>
          <p:cNvSpPr txBox="1">
            <a:spLocks noChangeArrowheads="1"/>
          </p:cNvSpPr>
          <p:nvPr/>
        </p:nvSpPr>
        <p:spPr bwMode="auto">
          <a:xfrm>
            <a:off x="6705600" y="32004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1"/>
                </a:solidFill>
                <a:latin typeface="Arial" charset="0"/>
              </a:rPr>
              <a:t>h</a:t>
            </a:r>
            <a:endParaRPr lang="fr-FR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213018" name="Text Box 26"/>
          <p:cNvSpPr txBox="1">
            <a:spLocks noChangeArrowheads="1"/>
          </p:cNvSpPr>
          <p:nvPr/>
        </p:nvSpPr>
        <p:spPr bwMode="auto">
          <a:xfrm>
            <a:off x="6096000" y="381000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err="1" smtClean="0">
                <a:solidFill>
                  <a:schemeClr val="hlink"/>
                </a:solidFill>
              </a:rPr>
              <a:t>Azimut</a:t>
            </a:r>
            <a:endParaRPr lang="fr-FR" sz="1400" dirty="0">
              <a:solidFill>
                <a:schemeClr val="hlink"/>
              </a:solidFill>
            </a:endParaRPr>
          </a:p>
        </p:txBody>
      </p:sp>
      <p:sp>
        <p:nvSpPr>
          <p:cNvPr id="213019" name="Text Box 27"/>
          <p:cNvSpPr txBox="1">
            <a:spLocks noChangeArrowheads="1"/>
          </p:cNvSpPr>
          <p:nvPr/>
        </p:nvSpPr>
        <p:spPr bwMode="auto">
          <a:xfrm>
            <a:off x="7543800" y="39624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Est</a:t>
            </a:r>
            <a:endParaRPr lang="fr-FR"/>
          </a:p>
        </p:txBody>
      </p:sp>
      <p:sp>
        <p:nvSpPr>
          <p:cNvPr id="213020" name="Text Box 28"/>
          <p:cNvSpPr txBox="1">
            <a:spLocks noChangeArrowheads="1"/>
          </p:cNvSpPr>
          <p:nvPr/>
        </p:nvSpPr>
        <p:spPr bwMode="auto">
          <a:xfrm>
            <a:off x="5029200" y="3886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3780</TotalTime>
  <Words>964</Words>
  <Application>Microsoft Office PowerPoint</Application>
  <PresentationFormat>On-screen Show (4:3)</PresentationFormat>
  <Paragraphs>338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Design</vt:lpstr>
      <vt:lpstr>Coordonnées célestes </vt:lpstr>
      <vt:lpstr>Quiz</vt:lpstr>
      <vt:lpstr>Structure de l’exposé</vt:lpstr>
      <vt:lpstr>Pourquoi être concerné par les coordonnées</vt:lpstr>
      <vt:lpstr>Coordonnées cartésiennes – polaires (2 dimensions)</vt:lpstr>
      <vt:lpstr>Coordonnées cartésiennes – polaires (3 dimensions)</vt:lpstr>
      <vt:lpstr>Transformation des coordonnées (2 dimensions)</vt:lpstr>
      <vt:lpstr>Transformation des coordonnées (3 dimensions)</vt:lpstr>
      <vt:lpstr>Coordonnées Topocentrique  (Coordonnées polaires)</vt:lpstr>
      <vt:lpstr>La Terre tourne dans le plan Ecliptique </vt:lpstr>
      <vt:lpstr>Coordonnées Ecliptiques </vt:lpstr>
      <vt:lpstr>Coordonnées Ecliptiques (Coordonnées polaires)</vt:lpstr>
      <vt:lpstr>Coordonnées équatoriales</vt:lpstr>
      <vt:lpstr>Mais où se trouve le point Vernal dans le ciel</vt:lpstr>
      <vt:lpstr>Temps sidéral</vt:lpstr>
      <vt:lpstr>Mais où se trouve le point Vernal</vt:lpstr>
      <vt:lpstr>Utilisation d’un Goto ou d’une Carte informatisée</vt:lpstr>
      <vt:lpstr>Temps sidéral - Exercise</vt:lpstr>
      <vt:lpstr>Position d’une planète modèle simplifié</vt:lpstr>
      <vt:lpstr>Précession </vt:lpstr>
      <vt:lpstr>Précession </vt:lpstr>
      <vt:lpstr>Les Jours Juliens </vt:lpstr>
      <vt:lpstr>Jour Julien Heliocentrique </vt:lpstr>
      <vt:lpstr>Bibliographie 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Pierre</dc:creator>
  <cp:lastModifiedBy>Pierre</cp:lastModifiedBy>
  <cp:revision>116</cp:revision>
  <dcterms:created xsi:type="dcterms:W3CDTF">1601-01-01T00:00:00Z</dcterms:created>
  <dcterms:modified xsi:type="dcterms:W3CDTF">2015-01-20T00:06:06Z</dcterms:modified>
</cp:coreProperties>
</file>